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68" r:id="rId4"/>
    <p:sldId id="257" r:id="rId5"/>
    <p:sldId id="269" r:id="rId6"/>
    <p:sldId id="271" r:id="rId7"/>
    <p:sldId id="265" r:id="rId8"/>
    <p:sldId id="277" r:id="rId9"/>
    <p:sldId id="274" r:id="rId10"/>
    <p:sldId id="258" r:id="rId11"/>
    <p:sldId id="259" r:id="rId12"/>
    <p:sldId id="261" r:id="rId13"/>
    <p:sldId id="260" r:id="rId14"/>
    <p:sldId id="27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  <a:srgbClr val="993300"/>
    <a:srgbClr val="CC6600"/>
    <a:srgbClr val="990000"/>
    <a:srgbClr val="FF9900"/>
    <a:srgbClr val="000066"/>
    <a:srgbClr val="0000FF"/>
    <a:srgbClr val="333333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C8182-2702-4F99-9B49-3A7B4B79EB3A}" type="datetimeFigureOut">
              <a:rPr lang="ru-RU" smtClean="0"/>
              <a:pPr/>
              <a:t>02.06.2017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D01BF-5E48-40C0-8DFC-5747E571E1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C8182-2702-4F99-9B49-3A7B4B79EB3A}" type="datetimeFigureOut">
              <a:rPr lang="ru-RU" smtClean="0"/>
              <a:pPr/>
              <a:t>02.06.2017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D01BF-5E48-40C0-8DFC-5747E571E1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C8182-2702-4F99-9B49-3A7B4B79EB3A}" type="datetimeFigureOut">
              <a:rPr lang="ru-RU" smtClean="0"/>
              <a:pPr/>
              <a:t>02.06.2017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D01BF-5E48-40C0-8DFC-5747E571E1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C8182-2702-4F99-9B49-3A7B4B79EB3A}" type="datetimeFigureOut">
              <a:rPr lang="ru-RU" smtClean="0"/>
              <a:pPr/>
              <a:t>02.06.2017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D01BF-5E48-40C0-8DFC-5747E571E1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C8182-2702-4F99-9B49-3A7B4B79EB3A}" type="datetimeFigureOut">
              <a:rPr lang="ru-RU" smtClean="0"/>
              <a:pPr/>
              <a:t>02.06.2017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D01BF-5E48-40C0-8DFC-5747E571E1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C8182-2702-4F99-9B49-3A7B4B79EB3A}" type="datetimeFigureOut">
              <a:rPr lang="ru-RU" smtClean="0"/>
              <a:pPr/>
              <a:t>02.06.2017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D01BF-5E48-40C0-8DFC-5747E571E1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C8182-2702-4F99-9B49-3A7B4B79EB3A}" type="datetimeFigureOut">
              <a:rPr lang="ru-RU" smtClean="0"/>
              <a:pPr/>
              <a:t>02.06.2017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D01BF-5E48-40C0-8DFC-5747E571E1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C8182-2702-4F99-9B49-3A7B4B79EB3A}" type="datetimeFigureOut">
              <a:rPr lang="ru-RU" smtClean="0"/>
              <a:pPr/>
              <a:t>02.06.2017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D01BF-5E48-40C0-8DFC-5747E571E1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C8182-2702-4F99-9B49-3A7B4B79EB3A}" type="datetimeFigureOut">
              <a:rPr lang="ru-RU" smtClean="0"/>
              <a:pPr/>
              <a:t>02.06.2017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D01BF-5E48-40C0-8DFC-5747E571E1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C8182-2702-4F99-9B49-3A7B4B79EB3A}" type="datetimeFigureOut">
              <a:rPr lang="ru-RU" smtClean="0"/>
              <a:pPr/>
              <a:t>02.06.2017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D01BF-5E48-40C0-8DFC-5747E571E1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C8182-2702-4F99-9B49-3A7B4B79EB3A}" type="datetimeFigureOut">
              <a:rPr lang="ru-RU" smtClean="0"/>
              <a:pPr/>
              <a:t>02.06.2017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D01BF-5E48-40C0-8DFC-5747E571E1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C8182-2702-4F99-9B49-3A7B4B79EB3A}" type="datetimeFigureOut">
              <a:rPr lang="ru-RU" smtClean="0"/>
              <a:pPr/>
              <a:t>02.06.2017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D01BF-5E48-40C0-8DFC-5747E571E1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ZleYTMYUps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241326"/>
            <a:ext cx="7772400" cy="30517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>
                  <a:solidFill>
                    <a:srgbClr val="996600"/>
                  </a:solidFill>
                </a:ln>
                <a:solidFill>
                  <a:srgbClr val="9966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Роль Тверского государственного университета в подготовке кадров для сферы сервиса и туризма</a:t>
            </a:r>
            <a:endParaRPr lang="ru-RU" b="1" dirty="0">
              <a:ln>
                <a:solidFill>
                  <a:srgbClr val="996600"/>
                </a:solidFill>
              </a:ln>
              <a:solidFill>
                <a:srgbClr val="9966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4" name="Рисунок 3" descr="gerb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51593"/>
            <a:ext cx="2021751" cy="20532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ZleYTMYUps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429000"/>
            <a:ext cx="8424936" cy="26971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>
                <a:ln>
                  <a:solidFill>
                    <a:srgbClr val="996600"/>
                  </a:solidFill>
                </a:ln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социальная адаптация, личностное развитие и профессиональное самоопределение обучающих, в том числе детей и молодежи с ограниченными возможностями здоровья, а также детей из семей с низким социально-экономическим статусом методами интерактивного обучения.</a:t>
            </a:r>
          </a:p>
          <a:p>
            <a:pPr algn="just"/>
            <a:endParaRPr lang="ru-RU" dirty="0">
              <a:ln>
                <a:solidFill>
                  <a:srgbClr val="996600"/>
                </a:solidFill>
              </a:ln>
              <a:solidFill>
                <a:srgbClr val="99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n>
                <a:solidFill>
                  <a:srgbClr val="996600"/>
                </a:solidFill>
              </a:ln>
              <a:solidFill>
                <a:srgbClr val="996600"/>
              </a:solidFill>
            </a:endParaRPr>
          </a:p>
        </p:txBody>
      </p:sp>
      <p:pic>
        <p:nvPicPr>
          <p:cNvPr id="5" name="Рисунок 4" descr="gerb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96" y="79585"/>
            <a:ext cx="1738141" cy="17652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ZleYTMYUps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25760"/>
            <a:ext cx="7005464" cy="998984"/>
          </a:xfrm>
        </p:spPr>
        <p:txBody>
          <a:bodyPr/>
          <a:lstStyle/>
          <a:p>
            <a:r>
              <a:rPr lang="ru-RU" b="1" dirty="0" smtClean="0">
                <a:ln>
                  <a:solidFill>
                    <a:srgbClr val="996600"/>
                  </a:solidFill>
                </a:ln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b="1" dirty="0">
              <a:ln>
                <a:solidFill>
                  <a:srgbClr val="996600"/>
                </a:solidFill>
              </a:ln>
              <a:solidFill>
                <a:srgbClr val="99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980728"/>
            <a:ext cx="7149480" cy="5400600"/>
          </a:xfrm>
        </p:spPr>
        <p:txBody>
          <a:bodyPr>
            <a:noAutofit/>
          </a:bodyPr>
          <a:lstStyle/>
          <a:p>
            <a:pPr lvl="0"/>
            <a:r>
              <a:rPr lang="ru-RU" sz="1600" dirty="0" smtClean="0">
                <a:solidFill>
                  <a:srgbClr val="996600"/>
                </a:solidFill>
              </a:rPr>
              <a:t>обеспечение духовно-нравственного, гражданского, патриотического воспитания на примерах исторического прошлого России,</a:t>
            </a:r>
          </a:p>
          <a:p>
            <a:pPr lvl="0"/>
            <a:r>
              <a:rPr lang="ru-RU" sz="1600" dirty="0" smtClean="0">
                <a:solidFill>
                  <a:srgbClr val="996600"/>
                </a:solidFill>
              </a:rPr>
              <a:t>воспитание толерантности у молодежи, </a:t>
            </a:r>
          </a:p>
          <a:p>
            <a:pPr lvl="0"/>
            <a:r>
              <a:rPr lang="ru-RU" sz="1600" dirty="0" smtClean="0">
                <a:solidFill>
                  <a:srgbClr val="996600"/>
                </a:solidFill>
              </a:rPr>
              <a:t>формирование мотивации к познанию через творчество, исследовательскую активность, приобщению к ценностям культуры,</a:t>
            </a:r>
          </a:p>
          <a:p>
            <a:pPr lvl="0"/>
            <a:r>
              <a:rPr lang="ru-RU" sz="1600" dirty="0" smtClean="0">
                <a:solidFill>
                  <a:srgbClr val="996600"/>
                </a:solidFill>
              </a:rPr>
              <a:t>эстетическое воспитание и коррекция эмоциональных состояний с помощью изобразительной деятельности и музейной среды,</a:t>
            </a:r>
          </a:p>
          <a:p>
            <a:pPr lvl="0"/>
            <a:r>
              <a:rPr lang="ru-RU" sz="1600" dirty="0" smtClean="0">
                <a:solidFill>
                  <a:srgbClr val="996600"/>
                </a:solidFill>
              </a:rPr>
              <a:t>развитие коммуникационных навыков и умения работы в коллективе,</a:t>
            </a:r>
          </a:p>
          <a:p>
            <a:pPr lvl="0"/>
            <a:r>
              <a:rPr lang="ru-RU" sz="1600" dirty="0" err="1" smtClean="0">
                <a:solidFill>
                  <a:srgbClr val="996600"/>
                </a:solidFill>
              </a:rPr>
              <a:t>практикориентированность</a:t>
            </a:r>
            <a:r>
              <a:rPr lang="ru-RU" sz="1600" dirty="0" smtClean="0">
                <a:solidFill>
                  <a:srgbClr val="996600"/>
                </a:solidFill>
              </a:rPr>
              <a:t> обучения, </a:t>
            </a:r>
          </a:p>
          <a:p>
            <a:pPr lvl="0"/>
            <a:r>
              <a:rPr lang="ru-RU" sz="1600" dirty="0" smtClean="0">
                <a:solidFill>
                  <a:srgbClr val="996600"/>
                </a:solidFill>
              </a:rPr>
              <a:t>использование интерактивных методов обучения: </a:t>
            </a:r>
            <a:r>
              <a:rPr lang="ru-RU" sz="1600" dirty="0" err="1" smtClean="0">
                <a:solidFill>
                  <a:srgbClr val="996600"/>
                </a:solidFill>
              </a:rPr>
              <a:t>арт-терапия</a:t>
            </a:r>
            <a:r>
              <a:rPr lang="ru-RU" sz="1600" dirty="0" smtClean="0">
                <a:solidFill>
                  <a:srgbClr val="996600"/>
                </a:solidFill>
              </a:rPr>
              <a:t>, музейная педагогика, экскурсионный метод, диспут, проектные и исследовательские образовательные технологии, </a:t>
            </a:r>
            <a:r>
              <a:rPr lang="en-US" sz="1600" dirty="0" smtClean="0">
                <a:solidFill>
                  <a:srgbClr val="996600"/>
                </a:solidFill>
              </a:rPr>
              <a:t>IT</a:t>
            </a:r>
            <a:r>
              <a:rPr lang="ru-RU" sz="1600" dirty="0" smtClean="0">
                <a:solidFill>
                  <a:srgbClr val="996600"/>
                </a:solidFill>
              </a:rPr>
              <a:t>-технологии.</a:t>
            </a:r>
          </a:p>
          <a:p>
            <a:pPr lvl="0"/>
            <a:r>
              <a:rPr lang="ru-RU" sz="1600" dirty="0" smtClean="0">
                <a:solidFill>
                  <a:srgbClr val="996600"/>
                </a:solidFill>
              </a:rPr>
              <a:t>развитие сектора программ «учение с увлечением»,</a:t>
            </a:r>
          </a:p>
          <a:p>
            <a:pPr lvl="0"/>
            <a:r>
              <a:rPr lang="ru-RU" sz="1600" dirty="0" smtClean="0">
                <a:solidFill>
                  <a:srgbClr val="996600"/>
                </a:solidFill>
              </a:rPr>
              <a:t>разработка методического и ресурсного обеспечения программ дополнительного образования,</a:t>
            </a:r>
          </a:p>
          <a:p>
            <a:pPr lvl="0"/>
            <a:r>
              <a:rPr lang="ru-RU" sz="1600" dirty="0" smtClean="0">
                <a:solidFill>
                  <a:srgbClr val="996600"/>
                </a:solidFill>
              </a:rPr>
              <a:t>модернизация материально-технической базы для реализации программ дополнительного образования,</a:t>
            </a:r>
          </a:p>
          <a:p>
            <a:pPr lvl="0"/>
            <a:r>
              <a:rPr lang="ru-RU" sz="1600" dirty="0" smtClean="0">
                <a:solidFill>
                  <a:srgbClr val="996600"/>
                </a:solidFill>
              </a:rPr>
              <a:t>развитие кадрового потенциала системы дополнительного образования и воспитания детей,</a:t>
            </a:r>
          </a:p>
          <a:p>
            <a:pPr lvl="0"/>
            <a:r>
              <a:rPr lang="ru-RU" sz="1600" dirty="0" smtClean="0">
                <a:solidFill>
                  <a:srgbClr val="996600"/>
                </a:solidFill>
              </a:rPr>
              <a:t>повышение квалификации педагогических кадров сферы дополнительного образования и воспитания  детей.</a:t>
            </a:r>
            <a:r>
              <a:rPr lang="ru-RU" sz="2400" dirty="0" smtClean="0">
                <a:solidFill>
                  <a:srgbClr val="996600"/>
                </a:solidFill>
              </a:rPr>
              <a:t> </a:t>
            </a:r>
          </a:p>
          <a:p>
            <a:endParaRPr lang="ru-RU" sz="2100" dirty="0">
              <a:ln>
                <a:solidFill>
                  <a:srgbClr val="996600"/>
                </a:solidFill>
              </a:ln>
              <a:solidFill>
                <a:srgbClr val="996600"/>
              </a:solidFill>
            </a:endParaRPr>
          </a:p>
        </p:txBody>
      </p:sp>
      <p:pic>
        <p:nvPicPr>
          <p:cNvPr id="6" name="Рисунок 5" descr="gerb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96" y="79585"/>
            <a:ext cx="1738141" cy="17652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ZleYTMYUps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dirty="0" smtClean="0">
                <a:ln>
                  <a:solidFill>
                    <a:srgbClr val="996600"/>
                  </a:solidFill>
                </a:ln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Участники</a:t>
            </a:r>
            <a:endParaRPr lang="ru-RU" b="1" dirty="0">
              <a:ln>
                <a:solidFill>
                  <a:srgbClr val="996600"/>
                </a:solidFill>
              </a:ln>
              <a:solidFill>
                <a:srgbClr val="99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9208" y="1916832"/>
            <a:ext cx="8507288" cy="4824536"/>
          </a:xfrm>
        </p:spPr>
        <p:txBody>
          <a:bodyPr>
            <a:noAutofit/>
          </a:bodyPr>
          <a:lstStyle/>
          <a:p>
            <a:r>
              <a:rPr lang="ru-RU" sz="2200" dirty="0">
                <a:ln>
                  <a:solidFill>
                    <a:srgbClr val="996600"/>
                  </a:solidFill>
                </a:ln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 высшего образования «Тверской государственный университет</a:t>
            </a:r>
            <a:r>
              <a:rPr lang="ru-RU" sz="2200" dirty="0" smtClean="0">
                <a:ln>
                  <a:solidFill>
                    <a:srgbClr val="996600"/>
                  </a:solidFill>
                </a:ln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»; </a:t>
            </a:r>
            <a:endParaRPr lang="ru-RU" sz="2200" dirty="0">
              <a:ln>
                <a:solidFill>
                  <a:srgbClr val="996600"/>
                </a:solidFill>
              </a:ln>
              <a:solidFill>
                <a:srgbClr val="99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>
                <a:ln>
                  <a:solidFill>
                    <a:srgbClr val="996600"/>
                  </a:solidFill>
                </a:ln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образовательное учреждение среднего профессионального образования «Тверской колледж сервиса и туризма</a:t>
            </a:r>
            <a:r>
              <a:rPr lang="ru-RU" sz="2200" dirty="0" smtClean="0">
                <a:ln>
                  <a:solidFill>
                    <a:srgbClr val="996600"/>
                  </a:solidFill>
                </a:ln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»;</a:t>
            </a:r>
            <a:endParaRPr lang="ru-RU" sz="2200" dirty="0">
              <a:ln>
                <a:solidFill>
                  <a:srgbClr val="996600"/>
                </a:solidFill>
              </a:ln>
              <a:solidFill>
                <a:srgbClr val="99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>
                <a:ln>
                  <a:solidFill>
                    <a:srgbClr val="996600"/>
                  </a:solidFill>
                </a:ln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Некоммерческое партнерство по развитию туризма «Тверской союз Туриндустрии</a:t>
            </a:r>
            <a:r>
              <a:rPr lang="ru-RU" sz="2200" dirty="0" smtClean="0">
                <a:ln>
                  <a:solidFill>
                    <a:srgbClr val="996600"/>
                  </a:solidFill>
                </a:ln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»; </a:t>
            </a:r>
            <a:endParaRPr lang="ru-RU" sz="2200" dirty="0">
              <a:ln>
                <a:solidFill>
                  <a:srgbClr val="996600"/>
                </a:solidFill>
              </a:ln>
              <a:solidFill>
                <a:srgbClr val="99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>
                <a:ln>
                  <a:solidFill>
                    <a:srgbClr val="996600"/>
                  </a:solidFill>
                </a:ln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Ассоциация туризма Тверской </a:t>
            </a:r>
            <a:r>
              <a:rPr lang="ru-RU" sz="2200" dirty="0" smtClean="0">
                <a:ln>
                  <a:solidFill>
                    <a:srgbClr val="996600"/>
                  </a:solidFill>
                </a:ln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области; </a:t>
            </a:r>
            <a:endParaRPr lang="ru-RU" sz="2200" dirty="0">
              <a:ln>
                <a:solidFill>
                  <a:srgbClr val="996600"/>
                </a:solidFill>
              </a:ln>
              <a:solidFill>
                <a:srgbClr val="99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>
                <a:ln>
                  <a:solidFill>
                    <a:srgbClr val="996600"/>
                  </a:solidFill>
                </a:ln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Ассоциация экскурсоводов и гидов-переводчиков Тверской </a:t>
            </a:r>
            <a:r>
              <a:rPr lang="ru-RU" sz="2200" dirty="0" smtClean="0">
                <a:ln>
                  <a:solidFill>
                    <a:srgbClr val="996600"/>
                  </a:solidFill>
                </a:ln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области; </a:t>
            </a:r>
            <a:endParaRPr lang="ru-RU" sz="2200" dirty="0">
              <a:ln>
                <a:solidFill>
                  <a:srgbClr val="996600"/>
                </a:solidFill>
              </a:ln>
              <a:solidFill>
                <a:srgbClr val="99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>
                <a:ln>
                  <a:solidFill>
                    <a:srgbClr val="996600"/>
                  </a:solidFill>
                </a:ln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Учреждение в области развития музейного дела «Музей Козла в Твери</a:t>
            </a:r>
            <a:r>
              <a:rPr lang="ru-RU" sz="2200" dirty="0" smtClean="0">
                <a:ln>
                  <a:solidFill>
                    <a:srgbClr val="996600"/>
                  </a:solidFill>
                </a:ln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200" dirty="0">
              <a:ln>
                <a:solidFill>
                  <a:srgbClr val="996600"/>
                </a:solidFill>
              </a:ln>
              <a:solidFill>
                <a:srgbClr val="9966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>
              <a:ln>
                <a:solidFill>
                  <a:srgbClr val="996600"/>
                </a:solidFill>
              </a:ln>
              <a:solidFill>
                <a:srgbClr val="99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gerb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96" y="79585"/>
            <a:ext cx="1738141" cy="17652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ZleYTMYUps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>
                  <a:solidFill>
                    <a:srgbClr val="996600"/>
                  </a:solidFill>
                </a:ln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Направления деятельности Консорциума</a:t>
            </a:r>
            <a:endParaRPr lang="ru-RU" b="1" dirty="0">
              <a:ln>
                <a:solidFill>
                  <a:srgbClr val="996600"/>
                </a:solidFill>
              </a:ln>
              <a:solidFill>
                <a:srgbClr val="99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97360" y="1456184"/>
            <a:ext cx="6779096" cy="4853136"/>
          </a:xfrm>
          <a:ln>
            <a:noFill/>
          </a:ln>
        </p:spPr>
        <p:txBody>
          <a:bodyPr>
            <a:noAutofit/>
          </a:bodyPr>
          <a:lstStyle/>
          <a:p>
            <a:pPr lvl="0"/>
            <a:r>
              <a:rPr lang="ru-RU" sz="2800" b="1" dirty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Маркетинг и реклама (мониторинг, СМИ, базы данных...)</a:t>
            </a:r>
          </a:p>
          <a:p>
            <a:pPr lvl="0"/>
            <a:r>
              <a:rPr lang="ru-RU" sz="2800" b="1" dirty="0" smtClean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Учебно-методическое (разработка</a:t>
            </a:r>
            <a:r>
              <a:rPr lang="ru-RU" sz="2800" b="1" dirty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, публикация  и рецензирование учебных </a:t>
            </a:r>
            <a:r>
              <a:rPr lang="ru-RU" sz="2800" b="1" dirty="0" smtClean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программ)</a:t>
            </a:r>
            <a:endParaRPr lang="ru-RU" sz="2800" b="1" dirty="0">
              <a:solidFill>
                <a:srgbClr val="9966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b="1" dirty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Научно-практические </a:t>
            </a:r>
            <a:r>
              <a:rPr lang="ru-RU" sz="2800" b="1" dirty="0" smtClean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(конференции</a:t>
            </a:r>
            <a:r>
              <a:rPr lang="ru-RU" sz="2800" b="1" dirty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, круглые </a:t>
            </a:r>
            <a:r>
              <a:rPr lang="ru-RU" sz="2800" b="1" dirty="0" smtClean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столы)</a:t>
            </a:r>
            <a:endParaRPr lang="ru-RU" sz="2800" b="1" dirty="0">
              <a:solidFill>
                <a:srgbClr val="9966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b="1" dirty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 Организация профессиональных конкурсов</a:t>
            </a:r>
          </a:p>
          <a:p>
            <a:pPr lvl="0"/>
            <a:r>
              <a:rPr lang="ru-RU" sz="2800" b="1" dirty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Разработка системы оценки качества. Общественная аккредитация</a:t>
            </a:r>
          </a:p>
          <a:p>
            <a:pPr>
              <a:buNone/>
            </a:pPr>
            <a:endParaRPr lang="ru-RU" sz="2800" b="1" dirty="0">
              <a:solidFill>
                <a:srgbClr val="99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gerb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96" y="79585"/>
            <a:ext cx="1738141" cy="17652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ZleYTMYUps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2492896"/>
            <a:ext cx="6779096" cy="3672408"/>
          </a:xfrm>
          <a:ln>
            <a:noFill/>
          </a:ln>
        </p:spPr>
        <p:txBody>
          <a:bodyPr>
            <a:no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600" b="1" dirty="0">
              <a:solidFill>
                <a:srgbClr val="99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gerb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96" y="79585"/>
            <a:ext cx="1738141" cy="17652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ZleYTMYUps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32656"/>
            <a:ext cx="7272808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n>
                  <a:solidFill>
                    <a:srgbClr val="996600"/>
                  </a:solidFill>
                </a:ln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Федеральная целевая программа «Развитие въездного и внутреннего туризма (2011-2018 гг.)»</a:t>
            </a:r>
            <a:endParaRPr lang="ru-RU" sz="4000" dirty="0">
              <a:ln>
                <a:solidFill>
                  <a:srgbClr val="996600"/>
                </a:solidFill>
              </a:ln>
              <a:solidFill>
                <a:srgbClr val="99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44824"/>
            <a:ext cx="8352928" cy="4525963"/>
          </a:xfrm>
          <a:ln>
            <a:noFill/>
          </a:ln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b="1" dirty="0" smtClean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Развитие туристско-рекреационного комплекса Российской Федерации</a:t>
            </a:r>
          </a:p>
          <a:p>
            <a:r>
              <a:rPr lang="ru-RU" b="1" dirty="0" smtClean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Повышение качества туристских услуг</a:t>
            </a:r>
          </a:p>
          <a:p>
            <a:r>
              <a:rPr lang="ru-RU" b="1" dirty="0" smtClean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Продвижение туристского продукта Российской Федерации на мировом и внутреннем туристских рынках</a:t>
            </a:r>
            <a:endParaRPr lang="ru-RU" dirty="0" smtClean="0">
              <a:solidFill>
                <a:srgbClr val="9966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99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gerb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96" y="79585"/>
            <a:ext cx="1738141" cy="17652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ZleYTMYUps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gerb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96" y="79585"/>
            <a:ext cx="1738141" cy="1765239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691680" y="-171400"/>
            <a:ext cx="7452320" cy="2808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ln>
                  <a:solidFill>
                    <a:srgbClr val="996600"/>
                  </a:solidFill>
                </a:ln>
                <a:solidFill>
                  <a:srgbClr val="9966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Начало подготовки специалистов туристской сферы в </a:t>
            </a:r>
            <a:r>
              <a:rPr lang="ru-RU" sz="4000" b="1" dirty="0" err="1" smtClean="0">
                <a:ln>
                  <a:solidFill>
                    <a:srgbClr val="996600"/>
                  </a:solidFill>
                </a:ln>
                <a:solidFill>
                  <a:srgbClr val="9966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ТвГУ</a:t>
            </a:r>
            <a:r>
              <a:rPr lang="ru-RU" sz="4000" b="1" dirty="0" smtClean="0">
                <a:ln>
                  <a:solidFill>
                    <a:srgbClr val="996600"/>
                  </a:solidFill>
                </a:ln>
                <a:solidFill>
                  <a:srgbClr val="9966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– 2006 г.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900" b="1" i="0" u="none" strike="noStrike" kern="1200" cap="none" spc="0" normalizeH="0" baseline="0" noProof="0" dirty="0" smtClean="0">
                <a:ln>
                  <a:solidFill>
                    <a:srgbClr val="996600"/>
                  </a:solidFill>
                </a:ln>
                <a:solidFill>
                  <a:srgbClr val="9966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Специальность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900" b="1" i="0" u="none" strike="noStrike" kern="1200" cap="none" spc="0" normalizeH="0" baseline="0" noProof="0" dirty="0" smtClean="0">
                <a:ln>
                  <a:solidFill>
                    <a:srgbClr val="996600"/>
                  </a:solidFill>
                </a:ln>
                <a:solidFill>
                  <a:srgbClr val="9966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«Социально-культурный сервис и туризм»,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900" b="1" dirty="0" smtClean="0">
                <a:ln>
                  <a:solidFill>
                    <a:srgbClr val="996600"/>
                  </a:solidFill>
                </a:ln>
                <a:solidFill>
                  <a:srgbClr val="9966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Специализация «Экскурсионный сервис»</a:t>
            </a:r>
            <a:endParaRPr kumimoji="0" lang="ru-RU" sz="2900" b="1" i="0" u="none" strike="noStrike" kern="1200" cap="none" spc="0" normalizeH="0" baseline="0" noProof="0" dirty="0">
              <a:ln>
                <a:solidFill>
                  <a:srgbClr val="996600"/>
                </a:solidFill>
              </a:ln>
              <a:solidFill>
                <a:srgbClr val="996600"/>
              </a:solidFill>
              <a:effectLst/>
              <a:uLnTx/>
              <a:uFillTx/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4098" name="AutoShape 2" descr="https://apf.mail.ru/cgi-bin/readmsg/AT2jZr2IXrk.jpg?id=14764457430000000628%3B0%3B0&amp;x-email=ermishkina_o%40mail.ru&amp;exif=1&amp;bs=2257&amp;bl=74093&amp;ct=image%2Fjpeg&amp;cn=AT2jZr2IXrk.jp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s://apf.mail.ru/cgi-bin/readmsg/AT2jZr2IXrk.jpg?id=14764457430000000628%3B0%3B0&amp;x-email=ermishkina_o%40mail.ru&amp;exif=1&amp;bs=2257&amp;bl=74093&amp;ct=image%2Fjpeg&amp;cn=AT2jZr2IXrk.jp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s://apf.mail.ru/cgi-bin/readmsg/AT2jZr2IXrk.jpg?id=14764457430000000628%3B0%3B0&amp;x-email=ermishkina_o%40mail.ru&amp;exif=1&amp;bs=2257&amp;bl=74093&amp;ct=image%2Fjpeg&amp;cn=AT2jZr2IXrk.jp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4" name="AutoShape 8" descr="https://apf.mail.ru/cgi-bin/readmsg/AT2jZr2IXrk.jpg?id=14764457430000000628%3B0%3B0&amp;x-email=ermishkina_o%40mail.ru&amp;exif=1&amp;bs=2257&amp;bl=74093&amp;ct=image%2Fjpeg&amp;cn=AT2jZr2IXrk.jp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5" name="Picture 9" descr="D:\Users\пользователь\Downloads\AT2jZr2IXr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2564904"/>
            <a:ext cx="6192688" cy="3924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ZleYTMYUps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97768"/>
            <a:ext cx="7272808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n>
                  <a:solidFill>
                    <a:srgbClr val="996600"/>
                  </a:solidFill>
                </a:ln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Направления подготовки кадров</a:t>
            </a:r>
            <a:br>
              <a:rPr lang="ru-RU" sz="4000" dirty="0" smtClean="0">
                <a:ln>
                  <a:solidFill>
                    <a:srgbClr val="996600"/>
                  </a:solidFill>
                </a:ln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n>
                  <a:solidFill>
                    <a:srgbClr val="996600"/>
                  </a:solidFill>
                </a:ln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000" dirty="0" err="1" smtClean="0">
                <a:ln>
                  <a:solidFill>
                    <a:srgbClr val="996600"/>
                  </a:solidFill>
                </a:ln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ТвГУ</a:t>
            </a:r>
            <a:r>
              <a:rPr lang="ru-RU" sz="4000" dirty="0" smtClean="0">
                <a:ln>
                  <a:solidFill>
                    <a:srgbClr val="996600"/>
                  </a:solidFill>
                </a:ln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n>
                  <a:solidFill>
                    <a:srgbClr val="996600"/>
                  </a:solidFill>
                </a:ln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4000" dirty="0" smtClean="0">
                <a:ln>
                  <a:solidFill>
                    <a:srgbClr val="996600"/>
                  </a:solidFill>
                </a:ln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 настоящее время</a:t>
            </a:r>
            <a:endParaRPr lang="ru-RU" sz="4000" dirty="0">
              <a:ln>
                <a:solidFill>
                  <a:srgbClr val="996600"/>
                </a:solidFill>
              </a:ln>
              <a:solidFill>
                <a:srgbClr val="99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44824"/>
            <a:ext cx="8352928" cy="4525963"/>
          </a:xfrm>
          <a:ln>
            <a:noFill/>
          </a:ln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БАКАЛАВРИАТ</a:t>
            </a:r>
          </a:p>
          <a:p>
            <a:r>
              <a:rPr lang="ru-RU" dirty="0" smtClean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Направление Туризм</a:t>
            </a:r>
          </a:p>
          <a:p>
            <a:r>
              <a:rPr lang="ru-RU" dirty="0" smtClean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Направление Сервис</a:t>
            </a:r>
          </a:p>
          <a:p>
            <a:pPr algn="ctr">
              <a:buNone/>
            </a:pPr>
            <a:r>
              <a:rPr lang="ru-RU" dirty="0" smtClean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МАГИСТРАТУРА</a:t>
            </a:r>
          </a:p>
          <a:p>
            <a:r>
              <a:rPr lang="ru-RU" dirty="0" smtClean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Направление История, программа</a:t>
            </a:r>
          </a:p>
          <a:p>
            <a:pPr>
              <a:buNone/>
            </a:pPr>
            <a:r>
              <a:rPr lang="ru-RU" dirty="0" smtClean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«История, теория и практика гостеприимства»</a:t>
            </a:r>
          </a:p>
          <a:p>
            <a:endParaRPr lang="ru-RU" dirty="0">
              <a:solidFill>
                <a:srgbClr val="99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gerb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96" y="79585"/>
            <a:ext cx="1738141" cy="17652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ZleYTMYUps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gerb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96" y="79585"/>
            <a:ext cx="1738141" cy="1765239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24136" y="-27384"/>
            <a:ext cx="7452320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ln>
                  <a:solidFill>
                    <a:srgbClr val="996600"/>
                  </a:solidFill>
                </a:ln>
                <a:solidFill>
                  <a:srgbClr val="9966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Ежегодный выпуск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ln>
                  <a:solidFill>
                    <a:srgbClr val="996600"/>
                  </a:solidFill>
                </a:ln>
                <a:solidFill>
                  <a:srgbClr val="9966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35 - 40 человек</a:t>
            </a:r>
            <a:endParaRPr kumimoji="0" lang="ru-RU" sz="4000" b="1" i="0" u="none" strike="noStrike" kern="1200" cap="none" spc="0" normalizeH="0" baseline="0" noProof="0" dirty="0">
              <a:ln>
                <a:solidFill>
                  <a:srgbClr val="996600"/>
                </a:solidFill>
              </a:ln>
              <a:solidFill>
                <a:srgbClr val="996600"/>
              </a:solidFill>
              <a:effectLst/>
              <a:uLnTx/>
              <a:uFillTx/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1026" name="Picture 2" descr="D:\Users\пользователь\Desktop\resize\Новая папка (3)\027B94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1844824"/>
            <a:ext cx="7173219" cy="47824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ZleYTMYUps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997968"/>
            <a:ext cx="6552728" cy="2583160"/>
          </a:xfrm>
        </p:spPr>
        <p:txBody>
          <a:bodyPr>
            <a:noAutofit/>
          </a:bodyPr>
          <a:lstStyle/>
          <a:p>
            <a:r>
              <a:rPr lang="ru-RU" dirty="0" smtClean="0">
                <a:ln>
                  <a:solidFill>
                    <a:srgbClr val="996600"/>
                  </a:solidFill>
                </a:ln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Переход на многоуровневую систему подготовки подразумевает тесную связь образовательных учреждений с работодателями</a:t>
            </a:r>
            <a:endParaRPr lang="ru-RU" dirty="0">
              <a:ln>
                <a:solidFill>
                  <a:srgbClr val="996600"/>
                </a:solidFill>
              </a:ln>
              <a:solidFill>
                <a:srgbClr val="99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gerb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96" y="79585"/>
            <a:ext cx="1738141" cy="17652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ZleYTMYUps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gerb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96" y="79585"/>
            <a:ext cx="1738141" cy="1765239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691680" y="116632"/>
            <a:ext cx="7452320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ln>
                  <a:solidFill>
                    <a:srgbClr val="996600"/>
                  </a:solidFill>
                </a:ln>
                <a:solidFill>
                  <a:srgbClr val="9966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Формы взаимодействия с работодателями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860032" y="1988840"/>
            <a:ext cx="421196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ln>
                  <a:solidFill>
                    <a:srgbClr val="996600"/>
                  </a:solidFill>
                </a:ln>
                <a:solidFill>
                  <a:srgbClr val="9966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Участие в производственных практиках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5496" y="5085184"/>
            <a:ext cx="421196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ln>
                  <a:solidFill>
                    <a:srgbClr val="996600"/>
                  </a:solidFill>
                </a:ln>
                <a:solidFill>
                  <a:srgbClr val="9966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Участие в социальных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ln>
                  <a:solidFill>
                    <a:srgbClr val="996600"/>
                  </a:solidFill>
                </a:ln>
                <a:solidFill>
                  <a:srgbClr val="9966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проектах</a:t>
            </a:r>
          </a:p>
        </p:txBody>
      </p:sp>
      <p:pic>
        <p:nvPicPr>
          <p:cNvPr id="14" name="Содержимое 13" descr="SPHThNxOEqA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058136" y="3068960"/>
            <a:ext cx="4906352" cy="3570483"/>
          </a:xfrm>
        </p:spPr>
      </p:pic>
      <p:pic>
        <p:nvPicPr>
          <p:cNvPr id="13" name="Picture 2" descr="D:\Users\пользователь\Desktop\resize\Новая папка (3)\2FmAr6uBjN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916832"/>
            <a:ext cx="4536504" cy="34023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ZleYTMYUps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gerb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96" y="79585"/>
            <a:ext cx="1738141" cy="1765239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691680" y="116632"/>
            <a:ext cx="7452320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ln>
                  <a:solidFill>
                    <a:srgbClr val="996600"/>
                  </a:solidFill>
                </a:ln>
                <a:solidFill>
                  <a:srgbClr val="9966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Формы взаимодействия с работодателями</a:t>
            </a:r>
          </a:p>
        </p:txBody>
      </p:sp>
      <p:pic>
        <p:nvPicPr>
          <p:cNvPr id="2051" name="Picture 3" descr="D:\Users\пользователь\Desktop\resize\Фестиваль Козла\IMG_99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951566"/>
            <a:ext cx="4824536" cy="3618402"/>
          </a:xfrm>
          <a:prstGeom prst="rect">
            <a:avLst/>
          </a:prstGeom>
          <a:noFill/>
        </p:spPr>
      </p:pic>
      <p:pic>
        <p:nvPicPr>
          <p:cNvPr id="10" name="Picture 2" descr="D:\Users\пользователь\Desktop\resize\MiTT\P31900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1916832"/>
            <a:ext cx="4788024" cy="3591017"/>
          </a:xfrm>
          <a:prstGeom prst="rect">
            <a:avLst/>
          </a:prstGeom>
          <a:noFill/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0" y="1916832"/>
            <a:ext cx="421196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ln>
                  <a:solidFill>
                    <a:srgbClr val="996600"/>
                  </a:solidFill>
                </a:ln>
                <a:solidFill>
                  <a:srgbClr val="9966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Участие в профессиональных выставках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932040" y="5301208"/>
            <a:ext cx="421196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ln>
                  <a:solidFill>
                    <a:srgbClr val="996600"/>
                  </a:solidFill>
                </a:ln>
                <a:solidFill>
                  <a:srgbClr val="9966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Организация совместных мероприятий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ZleYTMYUps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5352" y="260648"/>
            <a:ext cx="699512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>
                  <a:solidFill>
                    <a:srgbClr val="996600"/>
                  </a:solidFill>
                </a:ln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Требования новых образовательных стандартов</a:t>
            </a:r>
            <a:endParaRPr lang="ru-RU" b="1" dirty="0">
              <a:ln>
                <a:solidFill>
                  <a:srgbClr val="996600"/>
                </a:solidFill>
              </a:ln>
              <a:solidFill>
                <a:srgbClr val="99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2060848"/>
            <a:ext cx="7704856" cy="4752528"/>
          </a:xfrm>
          <a:ln>
            <a:noFill/>
          </a:ln>
        </p:spPr>
        <p:txBody>
          <a:bodyPr>
            <a:noAutofit/>
          </a:bodyPr>
          <a:lstStyle/>
          <a:p>
            <a:pPr lvl="0"/>
            <a:r>
              <a:rPr lang="ru-RU" sz="3000" b="1" dirty="0" smtClean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Соотнесение с профессиональными стандартами</a:t>
            </a:r>
            <a:endParaRPr lang="ru-RU" sz="3000" b="1" dirty="0">
              <a:solidFill>
                <a:srgbClr val="9966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000" b="1" dirty="0" smtClean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Участие работодателей в разработке и экспертизе образовательных программ</a:t>
            </a:r>
            <a:endParaRPr lang="ru-RU" sz="3000" b="1" dirty="0">
              <a:solidFill>
                <a:srgbClr val="9966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000" b="1" dirty="0" smtClean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Увеличение доли практик при подготовке кадров</a:t>
            </a:r>
            <a:endParaRPr lang="ru-RU" sz="3000" b="1" dirty="0">
              <a:solidFill>
                <a:srgbClr val="9966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000" b="1" dirty="0" smtClean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Общественная </a:t>
            </a:r>
            <a:r>
              <a:rPr lang="ru-RU" sz="3000" b="1" dirty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аккредитация</a:t>
            </a:r>
          </a:p>
          <a:p>
            <a:pPr>
              <a:buNone/>
            </a:pPr>
            <a:endParaRPr lang="ru-RU" sz="3000" b="1" dirty="0">
              <a:solidFill>
                <a:srgbClr val="99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gerb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96" y="79585"/>
            <a:ext cx="1738141" cy="17652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431</Words>
  <Application>Microsoft Office PowerPoint</Application>
  <PresentationFormat>Экран (4:3)</PresentationFormat>
  <Paragraphs>60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Роль Тверского государственного университета в подготовке кадров для сферы сервиса и туризма</vt:lpstr>
      <vt:lpstr>Федеральная целевая программа «Развитие въездного и внутреннего туризма (2011-2018 гг.)»</vt:lpstr>
      <vt:lpstr>Слайд 3</vt:lpstr>
      <vt:lpstr>Направления подготовки кадров в ТвГУ в настоящее время</vt:lpstr>
      <vt:lpstr>Слайд 5</vt:lpstr>
      <vt:lpstr>Переход на многоуровневую систему подготовки подразумевает тесную связь образовательных учреждений с работодателями</vt:lpstr>
      <vt:lpstr>Слайд 7</vt:lpstr>
      <vt:lpstr>Слайд 8</vt:lpstr>
      <vt:lpstr>Требования новых образовательных стандартов</vt:lpstr>
      <vt:lpstr>Слайд 10</vt:lpstr>
      <vt:lpstr>Задачи</vt:lpstr>
      <vt:lpstr>Участники</vt:lpstr>
      <vt:lpstr>Направления деятельности Консорциума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Тверского государственного университета в подготовке кадров для сферы сервиса и туризма</dc:title>
  <dc:creator>пользователь</dc:creator>
  <cp:lastModifiedBy>Исторический факультет</cp:lastModifiedBy>
  <cp:revision>44</cp:revision>
  <dcterms:created xsi:type="dcterms:W3CDTF">2016-10-14T07:27:54Z</dcterms:created>
  <dcterms:modified xsi:type="dcterms:W3CDTF">2017-06-02T07:52:39Z</dcterms:modified>
</cp:coreProperties>
</file>