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68" r:id="rId10"/>
    <p:sldId id="271" r:id="rId11"/>
    <p:sldId id="272" r:id="rId12"/>
    <p:sldId id="269" r:id="rId13"/>
    <p:sldId id="25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4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23C2-5E6E-4BA1-89CE-C4BBBC69B46F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C0F3-9449-4948-B3EF-D8A7F2274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136904" cy="21602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Форум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МОЛОДЕЖЬ В МИРЕ ТУРИЗМА»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3314" name="Picture 2" descr="https://pp.vk.me/c629202/v629202863/3eac0/61gJ_Iyls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53332"/>
            <a:ext cx="4248472" cy="3704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25780" y="169864"/>
            <a:ext cx="8000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ФГБОУ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 ВО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ТВЕРСКОЙ ГОСУДАРСТВЕННЫЙ УНИВЕРСИТЕТ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Кафедра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социально-культурного сервиса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2" name="Рисунок 11" descr="http://kukumba-art.ru/wp-content/uploads/2015/04/maska_i_rosa.jpg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33233"/>
            <a:ext cx="3017520" cy="21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549676"/>
            <a:ext cx="4286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 аудитория (состав экскурсантов):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маршрута: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км (Тверь-Москва-Тверь)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экскурсии в академических часах: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часов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4046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Sylfaen" pitchFamily="18" charset="0"/>
              </a:rPr>
              <a:t>Интерактивная дорожная экскурсия 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Sylfaen" pitchFamily="18" charset="0"/>
              </a:rPr>
              <a:t>«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Sylfaen" pitchFamily="18" charset="0"/>
              </a:rPr>
              <a:t>Фантомомания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Sylfaen" pitchFamily="18" charset="0"/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Sylfaen" pitchFamily="18" charset="0"/>
              </a:rPr>
              <a:t>по маршруту Тверь – Москва - Тверь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07080" y="2533233"/>
            <a:ext cx="5836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kumimoji="0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АВТОРЫ-РАЗРАБОТЧИКИ:</a:t>
            </a:r>
          </a:p>
          <a:p>
            <a:pPr algn="r"/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студенты 1 курса магистратуры</a:t>
            </a:r>
          </a:p>
          <a:p>
            <a:pPr algn="r"/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«История, теория и практика гостеприимства»</a:t>
            </a:r>
          </a:p>
          <a:p>
            <a:pPr lvl="0" algn="r" defTabSz="914400" eaLnBrk="0" hangingPunct="0"/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Кутейкин И. Ю.</a:t>
            </a:r>
            <a:endParaRPr kumimoji="0"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r" defTabSz="914400" eaLnBrk="0" hangingPunct="0"/>
            <a:r>
              <a:rPr kumimoji="0"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Алеева</a:t>
            </a:r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 Р. </a:t>
            </a:r>
            <a:endParaRPr kumimoji="0"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r" defTabSz="914400" eaLnBrk="0" hangingPunct="0"/>
            <a:r>
              <a:rPr kumimoji="0"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Бочарова</a:t>
            </a:r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С. </a:t>
            </a:r>
            <a:endParaRPr kumimoji="0"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r" defTabSz="914400" eaLnBrk="0" hangingPunct="0"/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Смирнова М.О.</a:t>
            </a:r>
            <a:endParaRPr kumimoji="0"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r" defTabSz="914400" eaLnBrk="0" hangingPunct="0"/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Полякова С.А. </a:t>
            </a:r>
          </a:p>
          <a:p>
            <a:pPr lvl="0" algn="r" defTabSz="914400" eaLnBrk="0" hangingPunct="0"/>
            <a:r>
              <a:rPr kumimoji="0"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Хацкевич К. В.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НАУЧНЫЙ РУКОВОДИТЕЛЬ ПРОЕКТА:</a:t>
            </a:r>
          </a:p>
          <a:p>
            <a:pPr algn="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заведующая кафедрой социально-культурного сервиса к. и. н., доцент</a:t>
            </a:r>
          </a:p>
          <a:p>
            <a:pPr algn="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 К. Ермишкина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1988840"/>
          </a:xfrm>
          <a:solidFill>
            <a:srgbClr val="AB240D"/>
          </a:solidFill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Российский Союз Туриндустрии наградил студентов грамотами за проект интерактивной дорожной экскурсии «</a:t>
            </a:r>
            <a:r>
              <a:rPr lang="ru-RU" sz="3200" b="1" i="1" dirty="0" err="1" smtClean="0">
                <a:solidFill>
                  <a:schemeClr val="bg1"/>
                </a:solidFill>
              </a:rPr>
              <a:t>Фантомомания</a:t>
            </a:r>
            <a:r>
              <a:rPr lang="ru-RU" sz="3200" b="1" i="1" dirty="0" smtClean="0">
                <a:solidFill>
                  <a:schemeClr val="bg1"/>
                </a:solidFill>
              </a:rPr>
              <a:t>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26627" name="Picture 3" descr="C:\Users\Карина\Desktop\форум\IMG_9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48880"/>
            <a:ext cx="3803915" cy="2852936"/>
          </a:xfrm>
          <a:prstGeom prst="rect">
            <a:avLst/>
          </a:prstGeom>
          <a:noFill/>
        </p:spPr>
      </p:pic>
      <p:pic>
        <p:nvPicPr>
          <p:cNvPr id="26628" name="Picture 4" descr="C:\Users\Карина\Desktop\форум\IMG_9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3555" y="2828933"/>
            <a:ext cx="3840426" cy="2880320"/>
          </a:xfrm>
          <a:prstGeom prst="rect">
            <a:avLst/>
          </a:prstGeom>
          <a:noFill/>
        </p:spPr>
      </p:pic>
      <p:pic>
        <p:nvPicPr>
          <p:cNvPr id="7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320062"/>
            <a:ext cx="1763688" cy="153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07696" y="3497080"/>
            <a:ext cx="2736304" cy="33609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 smtClean="0"/>
              <a:t>Авторы</a:t>
            </a:r>
            <a:r>
              <a:rPr lang="ru-RU" sz="1800" b="1" dirty="0"/>
              <a:t>: </a:t>
            </a: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Кутейкин </a:t>
            </a:r>
            <a:r>
              <a:rPr lang="ru-RU" sz="1800" b="1" dirty="0"/>
              <a:t>Иван, </a:t>
            </a:r>
            <a:endParaRPr lang="ru-RU" sz="1800" b="1" dirty="0" smtClean="0"/>
          </a:p>
          <a:p>
            <a:pPr algn="ctr">
              <a:buNone/>
            </a:pPr>
            <a:r>
              <a:rPr lang="ru-RU" sz="1800" b="1" dirty="0" err="1" smtClean="0"/>
              <a:t>Алеева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Карина</a:t>
            </a:r>
            <a:r>
              <a:rPr lang="ru-RU" sz="1800" b="1" dirty="0" smtClean="0"/>
              <a:t>,</a:t>
            </a:r>
          </a:p>
          <a:p>
            <a:pPr algn="ctr">
              <a:buNone/>
            </a:pPr>
            <a:r>
              <a:rPr lang="ru-RU" sz="1800" b="1" dirty="0" err="1" smtClean="0"/>
              <a:t>Бочарова</a:t>
            </a:r>
            <a:r>
              <a:rPr lang="ru-RU" sz="1800" b="1" dirty="0" smtClean="0"/>
              <a:t> </a:t>
            </a:r>
            <a:r>
              <a:rPr lang="ru-RU" sz="1800" b="1" dirty="0"/>
              <a:t>Анастасия, </a:t>
            </a:r>
            <a:endParaRPr lang="ru-RU" sz="1800" b="1" dirty="0" smtClean="0"/>
          </a:p>
          <a:p>
            <a:pPr algn="ctr">
              <a:buNone/>
            </a:pPr>
            <a:r>
              <a:rPr lang="ru-RU" sz="1800" b="1" dirty="0" err="1" smtClean="0"/>
              <a:t>Котар</a:t>
            </a:r>
            <a:r>
              <a:rPr lang="ru-RU" sz="1800" b="1" dirty="0" smtClean="0"/>
              <a:t> Кристина,</a:t>
            </a:r>
          </a:p>
          <a:p>
            <a:pPr algn="ctr">
              <a:buNone/>
            </a:pPr>
            <a:r>
              <a:rPr lang="ru-RU" sz="1800" b="1" dirty="0" err="1" smtClean="0"/>
              <a:t>Кузичева</a:t>
            </a:r>
            <a:r>
              <a:rPr lang="ru-RU" sz="1800" b="1" dirty="0" smtClean="0"/>
              <a:t> Виктория,</a:t>
            </a:r>
          </a:p>
          <a:p>
            <a:pPr algn="ctr">
              <a:buNone/>
            </a:pPr>
            <a:r>
              <a:rPr lang="ru-RU" sz="1800" b="1" dirty="0" err="1" smtClean="0"/>
              <a:t>Лысюк</a:t>
            </a:r>
            <a:r>
              <a:rPr lang="ru-RU" sz="1800" b="1" dirty="0" smtClean="0"/>
              <a:t> Ирина,</a:t>
            </a:r>
          </a:p>
          <a:p>
            <a:pPr algn="ctr">
              <a:buNone/>
            </a:pPr>
            <a:r>
              <a:rPr lang="ru-RU" sz="1800" b="1" dirty="0" smtClean="0"/>
              <a:t>Смирнова Мария,</a:t>
            </a:r>
          </a:p>
          <a:p>
            <a:pPr algn="ctr">
              <a:buNone/>
            </a:pPr>
            <a:r>
              <a:rPr lang="ru-RU" sz="1800" b="1" dirty="0" smtClean="0"/>
              <a:t>Полякова София,</a:t>
            </a:r>
          </a:p>
          <a:p>
            <a:pPr algn="ctr">
              <a:buNone/>
            </a:pPr>
            <a:r>
              <a:rPr lang="ru-RU" sz="1800" b="1" dirty="0" smtClean="0"/>
              <a:t>Хацкевич </a:t>
            </a:r>
            <a:r>
              <a:rPr lang="ru-RU" sz="1800" b="1" dirty="0"/>
              <a:t>Кристина.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Первое место занял проект межрегионального гастрономического фестиваля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«Праздник живота в городе Твери» </a:t>
            </a:r>
          </a:p>
        </p:txBody>
      </p:sp>
      <p:pic>
        <p:nvPicPr>
          <p:cNvPr id="6" name="Рисунок 5" descr="G:\Праздник живота\Купчиха.jpg"/>
          <p:cNvPicPr/>
          <p:nvPr/>
        </p:nvPicPr>
        <p:blipFill>
          <a:blip r:embed="rId2" cstate="print">
            <a:clrChange>
              <a:clrFrom>
                <a:srgbClr val="604359"/>
              </a:clrFrom>
              <a:clrTo>
                <a:srgbClr val="6043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6358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:\Праздник живота\Колоб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90E2D"/>
              </a:clrFrom>
              <a:clrTo>
                <a:srgbClr val="690E2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844824"/>
            <a:ext cx="1940937" cy="1368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2276872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4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latin typeface="DS Yermak_D" pitchFamily="66" charset="-52"/>
              </a:rPr>
              <a:t> </a:t>
            </a:r>
            <a:r>
              <a:rPr lang="ru-RU" sz="4800" b="1" i="1" spc="4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 крепче –</a:t>
            </a:r>
          </a:p>
          <a:p>
            <a:pPr algn="ctr"/>
            <a:r>
              <a:rPr lang="ru-RU" sz="4800" b="1" i="1" spc="4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сердце легче!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464496" cy="33123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Призы и дипломы лучшим участникам Конференции вручили руководитель «Школы практического турбизнеса», руководитель ООП «Туризм», к.и.н., доцент кафедры социального управления РГПУ им. А.И. Герцена Тимур Анисимов и представители партнеров мероприятия. </a:t>
            </a:r>
          </a:p>
        </p:txBody>
      </p:sp>
      <p:pic>
        <p:nvPicPr>
          <p:cNvPr id="16386" name="Picture 2" descr="https://pp.vk.me/c630621/v630621903/27afa/Iw6FZK34j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12467" cy="2808312"/>
          </a:xfrm>
          <a:prstGeom prst="rect">
            <a:avLst/>
          </a:prstGeom>
          <a:noFill/>
        </p:spPr>
      </p:pic>
      <p:pic>
        <p:nvPicPr>
          <p:cNvPr id="16388" name="Picture 4" descr="https://pp.vk.me/c630621/v630621903/27af1/xxUFpRfyM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535996" cy="3023998"/>
          </a:xfrm>
          <a:prstGeom prst="rect">
            <a:avLst/>
          </a:prstGeom>
          <a:noFill/>
        </p:spPr>
      </p:pic>
      <p:pic>
        <p:nvPicPr>
          <p:cNvPr id="6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2693669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30621/v630621903/27549/pf2dCQUVv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86675" cy="5114926"/>
          </a:xfrm>
          <a:prstGeom prst="rect">
            <a:avLst/>
          </a:prstGeom>
          <a:noFill/>
        </p:spPr>
      </p:pic>
      <p:pic>
        <p:nvPicPr>
          <p:cNvPr id="5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1776"/>
            <a:ext cx="231218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арина\Desktop\форум\DSC_4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840537" cy="3240360"/>
          </a:xfrm>
          <a:prstGeom prst="rect">
            <a:avLst/>
          </a:prstGeom>
          <a:noFill/>
        </p:spPr>
      </p:pic>
      <p:pic>
        <p:nvPicPr>
          <p:cNvPr id="11269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1776"/>
            <a:ext cx="2312183" cy="201622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195736" y="3185592"/>
            <a:ext cx="6624736" cy="36724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Международная научно-практическая конференция «Молодежный туризм в России: ресурсы, тенденции, перспективы» проходила в Санкт-Петербурге с 20 по 22 апреля при поддержке СПб ГКУ «Городское туристско-информационное бюро» Комитета по развитию туризма Санкт-Петербурга.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143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Международный Форум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«Молодежь в сфере туризма» 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411760" y="1700808"/>
            <a:ext cx="6264696" cy="3888432"/>
          </a:xfrm>
          <a:prstGeom prst="wedgeRoundRectCallout">
            <a:avLst>
              <a:gd name="adj1" fmla="val -23786"/>
              <a:gd name="adj2" fmla="val 7286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это научно-образовательное 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пространство для студентов, магистрантов, аспирантов, в котором будущие специалисты получают возможность представить для обсуждения и публикации свои научные идеи, продемонстрировать творческие способности, а заодно познакомиться с культурой и достопримечательностями Санкт-Петербурга.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1776"/>
            <a:ext cx="231218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2080" y="980728"/>
            <a:ext cx="3456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Организует мероприятие традиционно Российский государственный педагогический университет имени А.И.Герцена при поддержке Санкт-Петербургского государственного казенного учреждения «Городское Туристско-Информационное Бюро» и Северо-Западного регионального отделения Российского союза туристской индустрии.</a:t>
            </a:r>
          </a:p>
        </p:txBody>
      </p:sp>
      <p:pic>
        <p:nvPicPr>
          <p:cNvPr id="20482" name="Picture 2" descr="http://image2.yell.ru/responses/4/8/5/r_685312_hljskqblppvk3y4pbhq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680520" cy="3126847"/>
          </a:xfrm>
          <a:prstGeom prst="rect">
            <a:avLst/>
          </a:prstGeom>
          <a:noFill/>
        </p:spPr>
      </p:pic>
      <p:pic>
        <p:nvPicPr>
          <p:cNvPr id="20484" name="Picture 4" descr="http://cs629215.vk.me/v629215577/94ac/YPqJaLRcD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2717229" cy="286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Программа Форума разделена на три этапа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79704" y="2492896"/>
            <a:ext cx="2664296" cy="12241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«День Успеха»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3491880" y="2780928"/>
            <a:ext cx="2664296" cy="12241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«День Науки»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251520" y="2492896"/>
            <a:ext cx="2736304" cy="12961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«День </a:t>
            </a:r>
            <a:r>
              <a:rPr lang="ru-RU" sz="2000" b="1" dirty="0" err="1" smtClean="0"/>
              <a:t>Креатива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835696" y="1556792"/>
            <a:ext cx="864096" cy="720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88224" y="1484784"/>
            <a:ext cx="648072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000" y="1628800"/>
            <a:ext cx="0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817" y="4841776"/>
            <a:ext cx="2312183" cy="2016224"/>
          </a:xfrm>
          <a:prstGeom prst="rect">
            <a:avLst/>
          </a:prstGeom>
          <a:noFill/>
        </p:spPr>
      </p:pic>
      <p:pic>
        <p:nvPicPr>
          <p:cNvPr id="30" name="Picture 2" descr="https://pp.vk.me/c630621/v630621863/2a222/cTkWfYNXA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86237"/>
            <a:ext cx="4007644" cy="267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20 апреля </a:t>
            </a:r>
            <a:r>
              <a:rPr lang="ru-RU" b="1" i="1" dirty="0" smtClean="0">
                <a:solidFill>
                  <a:srgbClr val="C00000"/>
                </a:solidFill>
              </a:rPr>
              <a:t>– «День </a:t>
            </a:r>
            <a:r>
              <a:rPr lang="ru-RU" b="1" i="1" dirty="0" err="1" smtClean="0">
                <a:solidFill>
                  <a:srgbClr val="C00000"/>
                </a:solidFill>
              </a:rPr>
              <a:t>Креатива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076056" cy="602128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ГорячийТурСтарт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(представление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своих творческих и профессиональных возможностей в сфере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туризма);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проектов финалистов конкурсов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«EventProf-2016»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«Открой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любимую Россию».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участникам Форума предстояло решить кейсы от потенциальных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работодателей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pp.vk.me/c630621/v630621863/2a1c8/PmMcfDEAa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124744"/>
            <a:ext cx="4248472" cy="2832315"/>
          </a:xfrm>
          <a:prstGeom prst="rect">
            <a:avLst/>
          </a:prstGeom>
          <a:noFill/>
        </p:spPr>
      </p:pic>
      <p:pic>
        <p:nvPicPr>
          <p:cNvPr id="22532" name="Picture 4" descr="https://pp.vk.me/c630621/v630621863/2a1e3/q_RQgxC7_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4005064"/>
            <a:ext cx="4211960" cy="2807974"/>
          </a:xfrm>
          <a:prstGeom prst="rect">
            <a:avLst/>
          </a:prstGeom>
          <a:noFill/>
        </p:spPr>
      </p:pic>
      <p:pic>
        <p:nvPicPr>
          <p:cNvPr id="7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301208"/>
            <a:ext cx="178531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70767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21 апреля –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Науки»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644008" cy="4536504"/>
          </a:xfrm>
          <a:ln w="38100">
            <a:solidFill>
              <a:srgbClr val="C00000"/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Второй день Конференции был посвящен выступлениям докладчиков. </a:t>
            </a:r>
          </a:p>
          <a:p>
            <a:pPr algn="ctr"/>
            <a:r>
              <a:rPr lang="ru-RU" sz="2000" b="1" dirty="0" smtClean="0"/>
              <a:t>С научными и презентационными работами о проблемах и перспективах развития сферы туризма выступили представители Великого Новгорода, Кирова, Иркутска, Саратова, Москвы, Улан-Удэ, Твери и Санкт-Петербурга. Во время конференции были затронуты такие темы, как проблемы развития туризма в малых исторических городах, </a:t>
            </a:r>
            <a:r>
              <a:rPr lang="ru-RU" sz="2000" b="1" dirty="0" err="1" smtClean="0"/>
              <a:t>брендинг</a:t>
            </a:r>
            <a:r>
              <a:rPr lang="ru-RU" sz="2000" b="1" dirty="0" smtClean="0"/>
              <a:t> территории, развитие молодежного туризма, а также патриотическое воспитание молодежи.</a:t>
            </a:r>
          </a:p>
          <a:p>
            <a:endParaRPr lang="ru-RU" sz="1800" dirty="0"/>
          </a:p>
        </p:txBody>
      </p:sp>
      <p:pic>
        <p:nvPicPr>
          <p:cNvPr id="5" name="Picture 2" descr="https://pp.vk.me/c630621/v630621903/27591/k2FfK09ta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339" y="4481736"/>
            <a:ext cx="3169661" cy="2376264"/>
          </a:xfrm>
          <a:prstGeom prst="rect">
            <a:avLst/>
          </a:prstGeom>
          <a:noFill/>
        </p:spPr>
      </p:pic>
      <p:pic>
        <p:nvPicPr>
          <p:cNvPr id="6" name="Picture 4" descr="https://pp.vk.me/c630621/v630621903/2755b/BFfpsLIlu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421285" cy="2564904"/>
          </a:xfrm>
          <a:prstGeom prst="rect">
            <a:avLst/>
          </a:prstGeom>
          <a:noFill/>
        </p:spPr>
      </p:pic>
      <p:pic>
        <p:nvPicPr>
          <p:cNvPr id="24578" name="Picture 2" descr="https://pp.vk.me/c630621/v630621863/2a285/DyiKwUjk0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499991" cy="25315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842337"/>
            <a:ext cx="4572000" cy="1015663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материалам Конференции будет издан электронный сборник научных трудов.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апреля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Успеха»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pp.vk.me/c630621/v630621903/27a8e/760fUrSu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120680" cy="4080454"/>
          </a:xfrm>
          <a:prstGeom prst="rect">
            <a:avLst/>
          </a:prstGeom>
          <a:noFill/>
        </p:spPr>
      </p:pic>
      <p:pic>
        <p:nvPicPr>
          <p:cNvPr id="5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845" y="5445224"/>
            <a:ext cx="1620155" cy="1412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013176"/>
            <a:ext cx="6912768" cy="1323439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Награждение участников конкурсов «Горячий </a:t>
            </a:r>
            <a:r>
              <a:rPr lang="ru-RU" sz="2000" b="1" dirty="0" err="1"/>
              <a:t>ТурСтарт</a:t>
            </a:r>
            <a:r>
              <a:rPr lang="ru-RU" sz="2000" b="1" dirty="0"/>
              <a:t>», «EventProf-2016» и «Открой любимую Родину» состоялось в «День успеха» на торжественной церемонии в отеле «</a:t>
            </a:r>
            <a:r>
              <a:rPr lang="ru-RU" sz="2000" b="1" dirty="0" err="1"/>
              <a:t>Эмеральд</a:t>
            </a:r>
            <a:r>
              <a:rPr lang="ru-RU" sz="2000" b="1" dirty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93096"/>
            <a:ext cx="6804248" cy="2132856"/>
          </a:xfrm>
          <a:solidFill>
            <a:srgbClr val="AB240D"/>
          </a:solidFill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номинации «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школьников» победа досталась интерактивной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экскурсии «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Фантомомания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Карина\Desktop\форум\IMG_9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616624" cy="4212468"/>
          </a:xfrm>
          <a:prstGeom prst="rect">
            <a:avLst/>
          </a:prstGeom>
          <a:noFill/>
        </p:spPr>
      </p:pic>
      <p:pic>
        <p:nvPicPr>
          <p:cNvPr id="6" name="Picture 5" descr="https://pp.vk.me/c629202/v629202863/3eac0/61gJ_Iyls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131690"/>
            <a:ext cx="1979712" cy="172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454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Форум  «МОЛОДЕЖЬ В МИРЕ ТУРИЗМА»</vt:lpstr>
      <vt:lpstr>Слайд 2</vt:lpstr>
      <vt:lpstr>Международный Форум  «Молодежь в сфере туризма» </vt:lpstr>
      <vt:lpstr>Слайд 4</vt:lpstr>
      <vt:lpstr>Программа Форума разделена на три этапа</vt:lpstr>
      <vt:lpstr>20 апреля – «День Креатива»</vt:lpstr>
      <vt:lpstr>21 апреля – «День Науки»</vt:lpstr>
      <vt:lpstr>22 апреля – «День Успеха»</vt:lpstr>
      <vt:lpstr>Слайд 9</vt:lpstr>
      <vt:lpstr>Слайд 10</vt:lpstr>
      <vt:lpstr>Российский Союз Туриндустрии наградил студентов грамотами за проект интерактивной дорожной экскурсии «Фантомомания»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Исторический факультет</cp:lastModifiedBy>
  <cp:revision>12</cp:revision>
  <dcterms:created xsi:type="dcterms:W3CDTF">2016-04-25T19:24:24Z</dcterms:created>
  <dcterms:modified xsi:type="dcterms:W3CDTF">2017-06-02T08:04:48Z</dcterms:modified>
</cp:coreProperties>
</file>