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99.xml" ContentType="application/vnd.openxmlformats-officedocument.presentationml.slide+xml"/>
  <Default Extension="xlsx" ContentType="application/vnd.openxmlformats-officedocument.spreadsheetml.sheet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07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0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slides/slide108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ppt/slides/slide106.xml" ContentType="application/vnd.openxmlformats-officedocument.presentationml.slide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14"/>
  </p:notesMasterIdLst>
  <p:sldIdLst>
    <p:sldId id="256" r:id="rId2"/>
    <p:sldId id="265" r:id="rId3"/>
    <p:sldId id="266" r:id="rId4"/>
    <p:sldId id="267" r:id="rId5"/>
    <p:sldId id="258" r:id="rId6"/>
    <p:sldId id="257" r:id="rId7"/>
    <p:sldId id="259" r:id="rId8"/>
    <p:sldId id="260" r:id="rId9"/>
    <p:sldId id="261" r:id="rId10"/>
    <p:sldId id="262" r:id="rId11"/>
    <p:sldId id="263" r:id="rId12"/>
    <p:sldId id="264" r:id="rId13"/>
    <p:sldId id="268" r:id="rId14"/>
    <p:sldId id="269" r:id="rId15"/>
    <p:sldId id="343" r:id="rId16"/>
    <p:sldId id="344" r:id="rId17"/>
    <p:sldId id="270" r:id="rId18"/>
    <p:sldId id="271" r:id="rId19"/>
    <p:sldId id="272" r:id="rId20"/>
    <p:sldId id="273" r:id="rId21"/>
    <p:sldId id="308" r:id="rId22"/>
    <p:sldId id="309" r:id="rId23"/>
    <p:sldId id="345" r:id="rId24"/>
    <p:sldId id="346" r:id="rId25"/>
    <p:sldId id="347" r:id="rId26"/>
    <p:sldId id="348" r:id="rId27"/>
    <p:sldId id="349" r:id="rId28"/>
    <p:sldId id="350" r:id="rId29"/>
    <p:sldId id="274" r:id="rId30"/>
    <p:sldId id="351" r:id="rId31"/>
    <p:sldId id="352" r:id="rId32"/>
    <p:sldId id="353" r:id="rId33"/>
    <p:sldId id="354" r:id="rId34"/>
    <p:sldId id="355" r:id="rId35"/>
    <p:sldId id="312" r:id="rId36"/>
    <p:sldId id="298" r:id="rId37"/>
    <p:sldId id="304" r:id="rId38"/>
    <p:sldId id="299" r:id="rId39"/>
    <p:sldId id="300" r:id="rId40"/>
    <p:sldId id="275" r:id="rId41"/>
    <p:sldId id="276" r:id="rId42"/>
    <p:sldId id="277" r:id="rId43"/>
    <p:sldId id="313" r:id="rId44"/>
    <p:sldId id="314" r:id="rId45"/>
    <p:sldId id="278" r:id="rId46"/>
    <p:sldId id="315" r:id="rId47"/>
    <p:sldId id="316" r:id="rId48"/>
    <p:sldId id="317" r:id="rId49"/>
    <p:sldId id="279" r:id="rId50"/>
    <p:sldId id="318" r:id="rId51"/>
    <p:sldId id="319" r:id="rId52"/>
    <p:sldId id="280" r:id="rId53"/>
    <p:sldId id="320" r:id="rId54"/>
    <p:sldId id="321" r:id="rId55"/>
    <p:sldId id="322" r:id="rId56"/>
    <p:sldId id="323" r:id="rId57"/>
    <p:sldId id="324" r:id="rId58"/>
    <p:sldId id="281" r:id="rId59"/>
    <p:sldId id="282" r:id="rId60"/>
    <p:sldId id="283" r:id="rId61"/>
    <p:sldId id="356" r:id="rId62"/>
    <p:sldId id="284" r:id="rId63"/>
    <p:sldId id="285" r:id="rId64"/>
    <p:sldId id="286" r:id="rId65"/>
    <p:sldId id="287" r:id="rId66"/>
    <p:sldId id="297" r:id="rId67"/>
    <p:sldId id="301" r:id="rId68"/>
    <p:sldId id="302" r:id="rId69"/>
    <p:sldId id="303" r:id="rId70"/>
    <p:sldId id="288" r:id="rId71"/>
    <p:sldId id="357" r:id="rId72"/>
    <p:sldId id="289" r:id="rId73"/>
    <p:sldId id="290" r:id="rId74"/>
    <p:sldId id="305" r:id="rId75"/>
    <p:sldId id="306" r:id="rId76"/>
    <p:sldId id="307" r:id="rId77"/>
    <p:sldId id="310" r:id="rId78"/>
    <p:sldId id="311" r:id="rId79"/>
    <p:sldId id="291" r:id="rId80"/>
    <p:sldId id="358" r:id="rId81"/>
    <p:sldId id="359" r:id="rId82"/>
    <p:sldId id="325" r:id="rId83"/>
    <p:sldId id="326" r:id="rId84"/>
    <p:sldId id="327" r:id="rId85"/>
    <p:sldId id="328" r:id="rId86"/>
    <p:sldId id="329" r:id="rId87"/>
    <p:sldId id="330" r:id="rId88"/>
    <p:sldId id="331" r:id="rId89"/>
    <p:sldId id="332" r:id="rId90"/>
    <p:sldId id="333" r:id="rId91"/>
    <p:sldId id="334" r:id="rId92"/>
    <p:sldId id="335" r:id="rId93"/>
    <p:sldId id="336" r:id="rId94"/>
    <p:sldId id="337" r:id="rId95"/>
    <p:sldId id="338" r:id="rId96"/>
    <p:sldId id="292" r:id="rId97"/>
    <p:sldId id="360" r:id="rId98"/>
    <p:sldId id="361" r:id="rId99"/>
    <p:sldId id="293" r:id="rId100"/>
    <p:sldId id="294" r:id="rId101"/>
    <p:sldId id="295" r:id="rId102"/>
    <p:sldId id="339" r:id="rId103"/>
    <p:sldId id="340" r:id="rId104"/>
    <p:sldId id="341" r:id="rId105"/>
    <p:sldId id="342" r:id="rId106"/>
    <p:sldId id="362" r:id="rId107"/>
    <p:sldId id="363" r:id="rId108"/>
    <p:sldId id="364" r:id="rId109"/>
    <p:sldId id="365" r:id="rId110"/>
    <p:sldId id="366" r:id="rId111"/>
    <p:sldId id="367" r:id="rId112"/>
    <p:sldId id="296" r:id="rId1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54" autoAdjust="0"/>
  </p:normalViewPr>
  <p:slideViewPr>
    <p:cSldViewPr>
      <p:cViewPr varScale="1">
        <p:scale>
          <a:sx n="87" d="100"/>
          <a:sy n="87" d="100"/>
        </p:scale>
        <p:origin x="-1464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theme" Target="theme/theme1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slide" Target="slides/slide109.xml"/><Relationship Id="rId115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25"/>
  <c:chart>
    <c:autoTitleDeleted val="1"/>
    <c:view3D>
      <c:rotX val="30"/>
      <c:perspective val="30"/>
    </c:view3D>
    <c:plotArea>
      <c:layout>
        <c:manualLayout>
          <c:layoutTarget val="inner"/>
          <c:xMode val="edge"/>
          <c:yMode val="edge"/>
          <c:x val="7.2777183291994313E-2"/>
          <c:y val="0"/>
          <c:w val="0.79892943075752665"/>
          <c:h val="1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explosion val="14"/>
          </c:dPt>
          <c:dLbls>
            <c:showVal val="1"/>
            <c:showLeaderLines val="1"/>
          </c:dLbls>
          <c:cat>
            <c:strRef>
              <c:f>Лист1!$A$2:$A$5</c:f>
              <c:strCache>
                <c:ptCount val="1"/>
                <c:pt idx="0">
                  <c:v>доля сервиса</c:v>
                </c:pt>
              </c:strCache>
            </c:strRef>
          </c:cat>
          <c:val>
            <c:numRef>
              <c:f>Лист1!$B$2:$B$5</c:f>
              <c:numCache>
                <c:formatCode>0%</c:formatCode>
                <c:ptCount val="4"/>
                <c:pt idx="0">
                  <c:v>0.70000000000000062</c:v>
                </c:pt>
                <c:pt idx="1">
                  <c:v>0.30000000000000032</c:v>
                </c:pt>
              </c:numCache>
            </c:numRef>
          </c:val>
        </c:ser>
      </c:pie3DChart>
    </c:plotArea>
    <c:legend>
      <c:legendPos val="r"/>
      <c:legendEntry>
        <c:idx val="0"/>
        <c:txPr>
          <a:bodyPr/>
          <a:lstStyle/>
          <a:p>
            <a:pPr>
              <a:defRPr sz="2800" i="1" baseline="0">
                <a:solidFill>
                  <a:schemeClr val="bg1"/>
                </a:solidFill>
              </a:defRPr>
            </a:pPr>
            <a:endParaRPr lang="ru-RU"/>
          </a:p>
        </c:txPr>
      </c:legendEntry>
      <c:legendEntry>
        <c:idx val="1"/>
        <c:delete val="1"/>
      </c:legendEntry>
      <c:legendEntry>
        <c:idx val="2"/>
        <c:delete val="1"/>
      </c:legendEntry>
      <c:legendEntry>
        <c:idx val="3"/>
        <c:delete val="1"/>
      </c:legendEntry>
      <c:layout>
        <c:manualLayout>
          <c:xMode val="edge"/>
          <c:yMode val="edge"/>
          <c:x val="0"/>
          <c:y val="0"/>
          <c:w val="0.99502916416673359"/>
          <c:h val="0.22705164742586487"/>
        </c:manualLayout>
      </c:layout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25"/>
  <c:chart>
    <c:autoTitleDeleted val="1"/>
    <c:view3D>
      <c:rotX val="30"/>
      <c:perspective val="30"/>
    </c:view3D>
    <c:plotArea>
      <c:layout>
        <c:manualLayout>
          <c:layoutTarget val="inner"/>
          <c:xMode val="edge"/>
          <c:yMode val="edge"/>
          <c:x val="9.1635339741616195E-2"/>
          <c:y val="1.349641322191532E-2"/>
          <c:w val="0.7675580938312776"/>
          <c:h val="0.98650358677808458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explosion val="13"/>
          </c:dPt>
          <c:dLbls>
            <c:showVal val="1"/>
            <c:showLeaderLines val="1"/>
          </c:dLbls>
          <c:cat>
            <c:strRef>
              <c:f>Лист1!$A$2:$A$5</c:f>
              <c:strCache>
                <c:ptCount val="1"/>
                <c:pt idx="0">
                  <c:v>доля сервиса</c:v>
                </c:pt>
              </c:strCache>
            </c:strRef>
          </c:cat>
          <c:val>
            <c:numRef>
              <c:f>Лист1!$B$2:$B$5</c:f>
              <c:numCache>
                <c:formatCode>0%</c:formatCode>
                <c:ptCount val="4"/>
                <c:pt idx="0">
                  <c:v>0.55000000000000004</c:v>
                </c:pt>
                <c:pt idx="1">
                  <c:v>0.45</c:v>
                </c:pt>
              </c:numCache>
            </c:numRef>
          </c:val>
        </c:ser>
      </c:pie3DChart>
    </c:plotArea>
    <c:legend>
      <c:legendPos val="r"/>
      <c:legendEntry>
        <c:idx val="0"/>
        <c:txPr>
          <a:bodyPr/>
          <a:lstStyle/>
          <a:p>
            <a:pPr>
              <a:defRPr sz="2400" i="1">
                <a:solidFill>
                  <a:schemeClr val="bg1"/>
                </a:solidFill>
              </a:defRPr>
            </a:pPr>
            <a:endParaRPr lang="ru-RU"/>
          </a:p>
        </c:txPr>
      </c:legendEntry>
      <c:legendEntry>
        <c:idx val="1"/>
        <c:delete val="1"/>
      </c:legendEntry>
      <c:legendEntry>
        <c:idx val="2"/>
        <c:delete val="1"/>
      </c:legendEntry>
      <c:legendEntry>
        <c:idx val="3"/>
        <c:delete val="1"/>
      </c:legendEntry>
      <c:layout>
        <c:manualLayout>
          <c:xMode val="edge"/>
          <c:yMode val="edge"/>
          <c:x val="0"/>
          <c:y val="0"/>
          <c:w val="0.99502916416673359"/>
          <c:h val="0.2270516474258647"/>
        </c:manualLayout>
      </c:layout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CE9671-D33A-4A88-807D-2571165FC757}" type="datetimeFigureOut">
              <a:rPr lang="ru-RU" smtClean="0"/>
              <a:pPr/>
              <a:t>02.06.2017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782737-61F3-49F5-A4E9-6A677E90A60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782737-61F3-49F5-A4E9-6A677E90A606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1144B-5582-4127-841D-150D6D73DAB1}" type="datetimeFigureOut">
              <a:rPr lang="ru-RU" smtClean="0"/>
              <a:pPr/>
              <a:t>02.06.2017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63164-A862-4E1F-A2CE-FCDA28E5FD1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1144B-5582-4127-841D-150D6D73DAB1}" type="datetimeFigureOut">
              <a:rPr lang="ru-RU" smtClean="0"/>
              <a:pPr/>
              <a:t>02.06.2017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63164-A862-4E1F-A2CE-FCDA28E5FD1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1144B-5582-4127-841D-150D6D73DAB1}" type="datetimeFigureOut">
              <a:rPr lang="ru-RU" smtClean="0"/>
              <a:pPr/>
              <a:t>02.06.2017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63164-A862-4E1F-A2CE-FCDA28E5FD1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1144B-5582-4127-841D-150D6D73DAB1}" type="datetimeFigureOut">
              <a:rPr lang="ru-RU" smtClean="0"/>
              <a:pPr/>
              <a:t>02.06.2017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63164-A862-4E1F-A2CE-FCDA28E5FD1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1144B-5582-4127-841D-150D6D73DAB1}" type="datetimeFigureOut">
              <a:rPr lang="ru-RU" smtClean="0"/>
              <a:pPr/>
              <a:t>02.06.2017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F1263164-A862-4E1F-A2CE-FCDA28E5FD1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1144B-5582-4127-841D-150D6D73DAB1}" type="datetimeFigureOut">
              <a:rPr lang="ru-RU" smtClean="0"/>
              <a:pPr/>
              <a:t>02.06.2017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63164-A862-4E1F-A2CE-FCDA28E5FD1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1144B-5582-4127-841D-150D6D73DAB1}" type="datetimeFigureOut">
              <a:rPr lang="ru-RU" smtClean="0"/>
              <a:pPr/>
              <a:t>02.06.2017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63164-A862-4E1F-A2CE-FCDA28E5FD1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1144B-5582-4127-841D-150D6D73DAB1}" type="datetimeFigureOut">
              <a:rPr lang="ru-RU" smtClean="0"/>
              <a:pPr/>
              <a:t>02.06.2017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63164-A862-4E1F-A2CE-FCDA28E5FD1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1144B-5582-4127-841D-150D6D73DAB1}" type="datetimeFigureOut">
              <a:rPr lang="ru-RU" smtClean="0"/>
              <a:pPr/>
              <a:t>02.06.2017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63164-A862-4E1F-A2CE-FCDA28E5FD1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1144B-5582-4127-841D-150D6D73DAB1}" type="datetimeFigureOut">
              <a:rPr lang="ru-RU" smtClean="0"/>
              <a:pPr/>
              <a:t>02.06.2017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63164-A862-4E1F-A2CE-FCDA28E5FD1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1144B-5582-4127-841D-150D6D73DAB1}" type="datetimeFigureOut">
              <a:rPr lang="ru-RU" smtClean="0"/>
              <a:pPr/>
              <a:t>02.06.2017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63164-A862-4E1F-A2CE-FCDA28E5FD1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A791144B-5582-4127-841D-150D6D73DAB1}" type="datetimeFigureOut">
              <a:rPr lang="ru-RU" smtClean="0"/>
              <a:pPr/>
              <a:t>02.06.2017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F1263164-A862-4E1F-A2CE-FCDA28E5FD1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jpeg"/><Relationship Id="rId2" Type="http://schemas.openxmlformats.org/officeDocument/2006/relationships/image" Target="../media/image179.jpeg"/><Relationship Id="rId1" Type="http://schemas.openxmlformats.org/officeDocument/2006/relationships/slideLayout" Target="../slideLayouts/slideLayout4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jpeg"/><Relationship Id="rId2" Type="http://schemas.openxmlformats.org/officeDocument/2006/relationships/image" Target="../media/image181.jpeg"/><Relationship Id="rId1" Type="http://schemas.openxmlformats.org/officeDocument/2006/relationships/slideLayout" Target="../slideLayouts/slideLayout4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jpeg"/><Relationship Id="rId1" Type="http://schemas.openxmlformats.org/officeDocument/2006/relationships/slideLayout" Target="../slideLayouts/slideLayout6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jpeg"/><Relationship Id="rId2" Type="http://schemas.openxmlformats.org/officeDocument/2006/relationships/image" Target="../media/image184.jpeg"/><Relationship Id="rId1" Type="http://schemas.openxmlformats.org/officeDocument/2006/relationships/slideLayout" Target="../slideLayouts/slideLayout4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jpeg"/><Relationship Id="rId2" Type="http://schemas.openxmlformats.org/officeDocument/2006/relationships/image" Target="../media/image186.jpeg"/><Relationship Id="rId1" Type="http://schemas.openxmlformats.org/officeDocument/2006/relationships/slideLayout" Target="../slideLayouts/slideLayout4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jpeg"/><Relationship Id="rId2" Type="http://schemas.openxmlformats.org/officeDocument/2006/relationships/image" Target="../media/image188.jpeg"/><Relationship Id="rId1" Type="http://schemas.openxmlformats.org/officeDocument/2006/relationships/slideLayout" Target="../slideLayouts/slideLayout4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jpeg"/><Relationship Id="rId2" Type="http://schemas.openxmlformats.org/officeDocument/2006/relationships/image" Target="../media/image190.jpeg"/><Relationship Id="rId1" Type="http://schemas.openxmlformats.org/officeDocument/2006/relationships/slideLayout" Target="../slideLayouts/slideLayout4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jpeg"/><Relationship Id="rId2" Type="http://schemas.openxmlformats.org/officeDocument/2006/relationships/image" Target="../media/image192.jpeg"/><Relationship Id="rId1" Type="http://schemas.openxmlformats.org/officeDocument/2006/relationships/slideLayout" Target="../slideLayouts/slideLayout4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jpeg"/><Relationship Id="rId2" Type="http://schemas.openxmlformats.org/officeDocument/2006/relationships/image" Target="../media/image194.jpeg"/><Relationship Id="rId1" Type="http://schemas.openxmlformats.org/officeDocument/2006/relationships/slideLayout" Target="../slideLayouts/slideLayout4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jpeg"/><Relationship Id="rId2" Type="http://schemas.openxmlformats.org/officeDocument/2006/relationships/image" Target="../media/image196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jpeg"/><Relationship Id="rId2" Type="http://schemas.openxmlformats.org/officeDocument/2006/relationships/image" Target="../media/image198.jpeg"/><Relationship Id="rId1" Type="http://schemas.openxmlformats.org/officeDocument/2006/relationships/slideLayout" Target="../slideLayouts/slideLayout4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jpeg"/><Relationship Id="rId2" Type="http://schemas.openxmlformats.org/officeDocument/2006/relationships/image" Target="../media/image200.jpeg"/><Relationship Id="rId1" Type="http://schemas.openxmlformats.org/officeDocument/2006/relationships/slideLayout" Target="../slideLayouts/slideLayout4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Relationship Id="rId4" Type="http://schemas.openxmlformats.org/officeDocument/2006/relationships/chart" Target="../charts/char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4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4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4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4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4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4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4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5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4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4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4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eg"/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4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eg"/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4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4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eg"/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eg"/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4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eg"/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4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eg"/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4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jpeg"/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4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jpeg"/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4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eg"/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4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jpeg"/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5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jpeg"/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4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jpeg"/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4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jpeg"/><Relationship Id="rId2" Type="http://schemas.openxmlformats.org/officeDocument/2006/relationships/image" Target="../media/image177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 bright="56000" contrast="-22000"/>
          </a:blip>
          <a:srcRect/>
          <a:stretch>
            <a:fillRect l="-96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l"/>
            <a:r>
              <a:rPr lang="ru-RU" sz="4000" dirty="0" smtClean="0">
                <a:solidFill>
                  <a:srgbClr val="C00000"/>
                </a:solidFill>
              </a:rPr>
              <a:t>	</a:t>
            </a:r>
            <a:endParaRPr lang="ru-RU" sz="5600" i="1" dirty="0">
              <a:solidFill>
                <a:srgbClr val="C00000"/>
              </a:solidFill>
            </a:endParaRPr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323528" y="4293096"/>
            <a:ext cx="6408712" cy="2088232"/>
          </a:xfrm>
        </p:spPr>
        <p:txBody>
          <a:bodyPr>
            <a:normAutofit/>
          </a:bodyPr>
          <a:lstStyle/>
          <a:p>
            <a:r>
              <a:rPr lang="ru-RU" sz="7200" b="1" dirty="0" smtClean="0">
                <a:solidFill>
                  <a:srgbClr val="C00000"/>
                </a:solidFill>
              </a:rPr>
              <a:t>СЕРВИС?</a:t>
            </a:r>
          </a:p>
          <a:p>
            <a:r>
              <a:rPr lang="ru-RU" sz="3600" b="1" dirty="0" smtClean="0">
                <a:solidFill>
                  <a:srgbClr val="C00000"/>
                </a:solidFill>
              </a:rPr>
              <a:t>ЭТО К НАМ!!!</a:t>
            </a:r>
          </a:p>
          <a:p>
            <a:endParaRPr lang="ru-RU" sz="7200" dirty="0"/>
          </a:p>
        </p:txBody>
      </p:sp>
      <p:sp>
        <p:nvSpPr>
          <p:cNvPr id="43009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«Истфак – школе».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47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/>
          <a:lstStyle/>
          <a:p>
            <a:r>
              <a:rPr lang="ru-RU" dirty="0" smtClean="0">
                <a:solidFill>
                  <a:srgbClr val="C00000"/>
                </a:solidFill>
              </a:rPr>
              <a:t>Информационные технологии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 err="1" smtClean="0">
                <a:solidFill>
                  <a:schemeClr val="bg1"/>
                </a:solidFill>
              </a:rPr>
              <a:t>Интернет-технологии</a:t>
            </a:r>
            <a:r>
              <a:rPr lang="ru-RU" b="1" dirty="0" smtClean="0">
                <a:solidFill>
                  <a:schemeClr val="bg1"/>
                </a:solidFill>
              </a:rPr>
              <a:t>;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Бронирование и резервирование;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Статистическая обработка данных и др.</a:t>
            </a:r>
            <a:endParaRPr lang="ru-RU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IMG_2075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23529" y="633726"/>
            <a:ext cx="3661626" cy="5492438"/>
          </a:xfrm>
        </p:spPr>
      </p:pic>
      <p:pic>
        <p:nvPicPr>
          <p:cNvPr id="6" name="Содержимое 5" descr="IMG_3128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553843" y="692696"/>
            <a:ext cx="3622312" cy="5433467"/>
          </a:xfrm>
        </p:spPr>
      </p:pic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IMG_2252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218827" y="476672"/>
            <a:ext cx="3766328" cy="5649491"/>
          </a:xfrm>
        </p:spPr>
      </p:pic>
      <p:pic>
        <p:nvPicPr>
          <p:cNvPr id="6" name="Содержимое 5" descr="IMG_2021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499993" y="611922"/>
            <a:ext cx="3676162" cy="5514242"/>
          </a:xfrm>
        </p:spPr>
      </p:pic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004 - копия.jpg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251520" y="116632"/>
            <a:ext cx="8566282" cy="6583038"/>
          </a:xfrm>
        </p:spPr>
      </p:pic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 descr="DSC04400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779264" y="1600200"/>
            <a:ext cx="3394472" cy="4525963"/>
          </a:xfrm>
        </p:spPr>
      </p:pic>
      <p:pic>
        <p:nvPicPr>
          <p:cNvPr id="7" name="Содержимое 6" descr="DSC04398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970264" y="1600200"/>
            <a:ext cx="3394472" cy="4525963"/>
          </a:xfrm>
        </p:spPr>
      </p:pic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PhotoStudio_1385131371285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971529" y="1600200"/>
            <a:ext cx="3009942" cy="4525963"/>
          </a:xfrm>
        </p:spPr>
      </p:pic>
      <p:pic>
        <p:nvPicPr>
          <p:cNvPr id="6" name="Содержимое 5" descr="DSC02987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161474" y="1600200"/>
            <a:ext cx="3012052" cy="4525963"/>
          </a:xfrm>
        </p:spPr>
      </p:pic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DSC03066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970474" y="1600200"/>
            <a:ext cx="3012052" cy="4525963"/>
          </a:xfrm>
        </p:spPr>
      </p:pic>
      <p:pic>
        <p:nvPicPr>
          <p:cNvPr id="6" name="Содержимое 5" descr="DSC03093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161474" y="1600200"/>
            <a:ext cx="3012052" cy="4525963"/>
          </a:xfrm>
        </p:spPr>
      </p:pic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IMG_1192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6" name="Содержимое 5" descr="IMG_1195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IMG_126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6" name="Содержимое 5" descr="IMG_1317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IMG_1344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6" name="Содержимое 5" descr="IMG_1358_1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Валентин 02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6" name="Содержимое 5" descr="Валентин 025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60000"/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C00000"/>
                </a:solidFill>
              </a:rPr>
              <a:t>Экономические дисциплины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bg1"/>
                </a:solidFill>
              </a:rPr>
              <a:t>Основы предпринимательской деятельности;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Коммерческая деятельность;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Экономика и др.</a:t>
            </a:r>
            <a:endParaRPr lang="ru-RU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IMG_1282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6" name="Содержимое 5" descr="IMG_1299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DSCN6965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6" name="Содержимое 5" descr="Зима 2007 072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УСПЕХОВ В УЧЕБЕ И РАБОТЕ!!!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7" name="Содержимое 6" descr="DSC0451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83568" y="1600200"/>
            <a:ext cx="7776863" cy="5069160"/>
          </a:xfr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64000"/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Профессиональная подготовка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bg1"/>
                </a:solidFill>
              </a:rPr>
              <a:t>Музейный сервис;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Экскурсионный сервис;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Гостиничный сервис;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Ресторанный сервис;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Анимационный сервис;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Выставочная деятельность;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Реклама в сервисе;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Транспортный сервис и др.</a:t>
            </a:r>
            <a:endParaRPr lang="ru-RU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C00000"/>
                </a:solidFill>
              </a:rPr>
              <a:t>Почему мы???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4" name="Содержимое 3" descr="IMG_285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40606" y="1600200"/>
            <a:ext cx="7062788" cy="4708525"/>
          </a:xfr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C00000"/>
                </a:solidFill>
              </a:rPr>
              <a:t>1. Опыт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bg1"/>
                </a:solidFill>
              </a:rPr>
              <a:t>Экскурсионная деятельность начала осуществляться в школе Максимовича с конца </a:t>
            </a:r>
            <a:r>
              <a:rPr lang="en-US" b="1" dirty="0" smtClean="0">
                <a:solidFill>
                  <a:schemeClr val="bg1"/>
                </a:solidFill>
              </a:rPr>
              <a:t>XIX</a:t>
            </a:r>
            <a:r>
              <a:rPr lang="ru-RU" b="1" dirty="0" smtClean="0">
                <a:solidFill>
                  <a:schemeClr val="bg1"/>
                </a:solidFill>
              </a:rPr>
              <a:t> в.;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Историческому образованию в 2017 г. – 100 лет;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10 лет подготовки кадров для сервиса и туризма.</a:t>
            </a:r>
          </a:p>
          <a:p>
            <a:endParaRPr lang="ru-RU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документы9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501396" y="2395569"/>
            <a:ext cx="3950208" cy="2935224"/>
          </a:xfrm>
        </p:spPr>
      </p:pic>
      <p:pic>
        <p:nvPicPr>
          <p:cNvPr id="7" name="Содержимое 6" descr="документы10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503359" y="2348880"/>
            <a:ext cx="4353068" cy="2952328"/>
          </a:xfr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документы3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96824" y="2436717"/>
            <a:ext cx="3959352" cy="2852928"/>
          </a:xfrm>
        </p:spPr>
      </p:pic>
      <p:pic>
        <p:nvPicPr>
          <p:cNvPr id="6" name="Содержимое 5" descr="документы5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90918" y="2408454"/>
            <a:ext cx="3953164" cy="2909455"/>
          </a:xfr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2. Высококвалифицированные специалисты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7" name="Содержимое 6" descr="IMG_2388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5158845" y="1600200"/>
            <a:ext cx="3017309" cy="4525963"/>
          </a:xfrm>
        </p:spPr>
      </p:pic>
      <p:pic>
        <p:nvPicPr>
          <p:cNvPr id="8" name="Содержимое 7" descr="IMG_2321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967845" y="1600200"/>
            <a:ext cx="3017309" cy="4525963"/>
          </a:xfr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Содержимое 7" descr="IMG_2697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14837" y="620688"/>
            <a:ext cx="3670317" cy="5505475"/>
          </a:xfrm>
        </p:spPr>
      </p:pic>
      <p:pic>
        <p:nvPicPr>
          <p:cNvPr id="9" name="Содержимое 8" descr="IMG_2740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 rot="5400000">
            <a:off x="3567990" y="1460783"/>
            <a:ext cx="5472606" cy="3648404"/>
          </a:xfr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IMG_2780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-708587" y="1724810"/>
            <a:ext cx="5760639" cy="3840426"/>
          </a:xfrm>
        </p:spPr>
      </p:pic>
      <p:pic>
        <p:nvPicPr>
          <p:cNvPr id="6" name="Содержимое 5" descr="IMG_2813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 rot="16200000">
            <a:off x="3909597" y="1715139"/>
            <a:ext cx="5702610" cy="3801740"/>
          </a:xfr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C00000"/>
                </a:solidFill>
              </a:rPr>
              <a:t>Что такое Сервис?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7" name="Содержимое 6"/>
          <p:cNvSpPr>
            <a:spLocks noGrp="1"/>
          </p:cNvSpPr>
          <p:nvPr>
            <p:ph sz="half" idx="1"/>
          </p:nvPr>
        </p:nvSpPr>
        <p:spPr>
          <a:xfrm>
            <a:off x="251520" y="2636912"/>
            <a:ext cx="4680520" cy="2476872"/>
          </a:xfrm>
        </p:spPr>
        <p:txBody>
          <a:bodyPr>
            <a:noAutofit/>
          </a:bodyPr>
          <a:lstStyle/>
          <a:p>
            <a:r>
              <a:rPr lang="ru-RU" sz="4400" dirty="0" smtClean="0">
                <a:solidFill>
                  <a:srgbClr val="C00000"/>
                </a:solidFill>
              </a:rPr>
              <a:t>Удовлетворение потребностей человека</a:t>
            </a:r>
            <a:endParaRPr lang="ru-RU" sz="4400" dirty="0">
              <a:solidFill>
                <a:srgbClr val="C00000"/>
              </a:solidFill>
            </a:endParaRPr>
          </a:p>
        </p:txBody>
      </p:sp>
      <p:pic>
        <p:nvPicPr>
          <p:cNvPr id="5" name="Содержимое 4" descr="IMG_0196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158845" y="1600200"/>
            <a:ext cx="3017309" cy="4525963"/>
          </a:xfr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IMG_2413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62842" y="692696"/>
            <a:ext cx="3921125" cy="5881686"/>
          </a:xfrm>
        </p:spPr>
      </p:pic>
      <p:pic>
        <p:nvPicPr>
          <p:cNvPr id="6" name="Содержимое 5" descr="IMG_2819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369009" y="1844824"/>
            <a:ext cx="4601754" cy="3508573"/>
          </a:xfr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IMG_2782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97036" y="2276872"/>
            <a:ext cx="4398764" cy="2932509"/>
          </a:xfrm>
        </p:spPr>
      </p:pic>
      <p:pic>
        <p:nvPicPr>
          <p:cNvPr id="8" name="Содержимое 7" descr="IMG_2994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288036" y="2276872"/>
            <a:ext cx="4398764" cy="2932509"/>
          </a:xfr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SDC10784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61997" y="1674307"/>
            <a:ext cx="4536541" cy="3293399"/>
          </a:xfrm>
        </p:spPr>
      </p:pic>
      <p:pic>
        <p:nvPicPr>
          <p:cNvPr id="6" name="Содержимое 5" descr="IMG_1467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283968" y="1988840"/>
            <a:ext cx="4382250" cy="3168352"/>
          </a:xfr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sz="8000" dirty="0" smtClean="0">
                <a:solidFill>
                  <a:srgbClr val="C00000"/>
                </a:solidFill>
              </a:rPr>
              <a:t>НА РАБОТЕ</a:t>
            </a:r>
            <a:endParaRPr lang="ru-RU" sz="8000" dirty="0">
              <a:solidFill>
                <a:srgbClr val="C00000"/>
              </a:solidFill>
            </a:endParaRPr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ru-RU" sz="8000" dirty="0" smtClean="0">
                <a:solidFill>
                  <a:srgbClr val="C00000"/>
                </a:solidFill>
              </a:rPr>
              <a:t>И…</a:t>
            </a:r>
            <a:endParaRPr lang="ru-RU" sz="80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DSCN806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32983" y="1600200"/>
            <a:ext cx="6278033" cy="4708525"/>
          </a:xfr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6" descr="DSCN8063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779264" y="1600200"/>
            <a:ext cx="3394472" cy="4525963"/>
          </a:xfrm>
        </p:spPr>
      </p:pic>
      <p:pic>
        <p:nvPicPr>
          <p:cNvPr id="8" name="Содержимое 7" descr="S7301104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Зима 2007 16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6" name="Содержимое 5" descr="Зима 2007 184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Зима 2007 169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6" name="Содержимое 5" descr="Зима 2007 174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Истра 017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196863" y="1395425"/>
            <a:ext cx="4469705" cy="3352279"/>
          </a:xfrm>
        </p:spPr>
      </p:pic>
      <p:pic>
        <p:nvPicPr>
          <p:cNvPr id="6" name="Содержимое 5" descr="Финляндия - Швеция 024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3.Взаимодействие с работодателями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bg1"/>
                </a:solidFill>
              </a:rPr>
              <a:t>Работодатели привлекаются для чтения лекций по профессиональным дисциплинам;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Участвуют в работе Государственной аттестационной комиссии;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Проводят мастер-классы;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Принимают участие в научно-практических конференциях и «круглых столах»;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Принимают студентов на производственную практику на предприятия сервиса и пр.</a:t>
            </a:r>
            <a:endParaRPr lang="ru-RU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одержимое 6"/>
          <p:cNvSpPr>
            <a:spLocks noGrp="1"/>
          </p:cNvSpPr>
          <p:nvPr>
            <p:ph sz="half" idx="1"/>
          </p:nvPr>
        </p:nvSpPr>
        <p:spPr>
          <a:xfrm>
            <a:off x="395536" y="4005064"/>
            <a:ext cx="8363272" cy="2403648"/>
          </a:xfrm>
        </p:spPr>
        <p:txBody>
          <a:bodyPr>
            <a:normAutofit/>
          </a:bodyPr>
          <a:lstStyle/>
          <a:p>
            <a:r>
              <a:rPr lang="ru-RU" sz="4400" dirty="0" smtClean="0">
                <a:solidFill>
                  <a:schemeClr val="bg1"/>
                </a:solidFill>
              </a:rPr>
              <a:t>Постиндустриальное общество называют «сервисным» или «экономикой услуг».</a:t>
            </a:r>
            <a:endParaRPr lang="ru-RU" sz="4400" dirty="0">
              <a:solidFill>
                <a:schemeClr val="bg1"/>
              </a:solidFill>
            </a:endParaRPr>
          </a:p>
        </p:txBody>
      </p:sp>
      <p:pic>
        <p:nvPicPr>
          <p:cNvPr id="4" name="Содержимое 3" descr="IMG_2569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283968" y="620688"/>
            <a:ext cx="4404543" cy="2936362"/>
          </a:xfr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6" descr="P3190009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8" name="Содержимое 7" descr="P3190075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970264" y="1600200"/>
            <a:ext cx="3394472" cy="4525963"/>
          </a:xfr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P3190017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6" name="Содержимое 5" descr="P3190029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P3190030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6" name="Содержимое 5" descr="P3190032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P3190047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779264" y="1600200"/>
            <a:ext cx="3394472" cy="4525963"/>
          </a:xfrm>
        </p:spPr>
      </p:pic>
      <p:pic>
        <p:nvPicPr>
          <p:cNvPr id="6" name="Содержимое 5" descr="P3190039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P3190049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6" name="Содержимое 5" descr="P3190064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6" descr="DSC_0319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2348880"/>
            <a:ext cx="4332002" cy="2880320"/>
          </a:xfrm>
        </p:spPr>
      </p:pic>
      <p:pic>
        <p:nvPicPr>
          <p:cNvPr id="8" name="Содержимое 7" descr="IMG_0470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Содержимое 8" descr="027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1648" y="1916832"/>
            <a:ext cx="4320480" cy="3240360"/>
          </a:xfrm>
        </p:spPr>
      </p:pic>
      <p:pic>
        <p:nvPicPr>
          <p:cNvPr id="10" name="Содержимое 9" descr="032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1916832"/>
            <a:ext cx="4038600" cy="3240360"/>
          </a:xfr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6" descr="243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-22621" y="1988840"/>
            <a:ext cx="4518421" cy="3388816"/>
          </a:xfrm>
        </p:spPr>
      </p:pic>
      <p:pic>
        <p:nvPicPr>
          <p:cNvPr id="8" name="Содержимое 7" descr="247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199" y="2060848"/>
            <a:ext cx="4422411" cy="3316808"/>
          </a:xfr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6" descr="104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73389" y="2060848"/>
            <a:ext cx="4422411" cy="3316808"/>
          </a:xfrm>
        </p:spPr>
      </p:pic>
      <p:pic>
        <p:nvPicPr>
          <p:cNvPr id="8" name="Содержимое 7" descr="122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086434"/>
            <a:ext cx="4388296" cy="3291222"/>
          </a:xfr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6" descr="437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-22621" y="1988840"/>
            <a:ext cx="4518421" cy="3388816"/>
          </a:xfrm>
        </p:spPr>
      </p:pic>
      <p:pic>
        <p:nvPicPr>
          <p:cNvPr id="8" name="Содержимое 7" descr="446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005806"/>
            <a:ext cx="4495800" cy="3371850"/>
          </a:xfr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C00000"/>
                </a:solidFill>
              </a:rPr>
              <a:t>Доля сервиса в ВВП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="1" i="1" dirty="0" err="1" smtClean="0">
                <a:solidFill>
                  <a:srgbClr val="C00000"/>
                </a:solidFill>
              </a:rPr>
              <a:t>РОссия</a:t>
            </a:r>
            <a:endParaRPr lang="ru-RU" b="1" i="1" dirty="0" smtClean="0">
              <a:solidFill>
                <a:srgbClr val="C00000"/>
              </a:solidFill>
            </a:endParaRPr>
          </a:p>
        </p:txBody>
      </p:sp>
      <p:sp>
        <p:nvSpPr>
          <p:cNvPr id="9" name="Текст 8"/>
          <p:cNvSpPr>
            <a:spLocks noGrp="1"/>
          </p:cNvSpPr>
          <p:nvPr>
            <p:ph type="body" sz="half" idx="3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1" i="1" dirty="0" smtClean="0">
                <a:solidFill>
                  <a:srgbClr val="C00000"/>
                </a:solidFill>
              </a:rPr>
              <a:t>США</a:t>
            </a:r>
            <a:endParaRPr lang="ru-RU" sz="3200" b="1" i="1" dirty="0">
              <a:solidFill>
                <a:srgbClr val="C00000"/>
              </a:solidFill>
            </a:endParaRPr>
          </a:p>
        </p:txBody>
      </p:sp>
      <p:graphicFrame>
        <p:nvGraphicFramePr>
          <p:cNvPr id="11" name="Содержимое 10"/>
          <p:cNvGraphicFramePr>
            <a:graphicFrameLocks noGrp="1"/>
          </p:cNvGraphicFramePr>
          <p:nvPr>
            <p:ph sz="quarter" idx="4"/>
          </p:nvPr>
        </p:nvGraphicFramePr>
        <p:xfrm>
          <a:off x="4645025" y="2362200"/>
          <a:ext cx="4041775" cy="3763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Содержимое 10"/>
          <p:cNvGraphicFramePr>
            <a:graphicFrameLocks noGrp="1"/>
          </p:cNvGraphicFramePr>
          <p:nvPr>
            <p:ph sz="quarter" idx="2"/>
          </p:nvPr>
        </p:nvGraphicFramePr>
        <p:xfrm>
          <a:off x="457200" y="2362200"/>
          <a:ext cx="4040188" cy="3763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4. Материально-техническая  база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Ауд.209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Витрина выставки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8" name="Содержимое 7" descr="DSC00425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1065808" y="2362200"/>
            <a:ext cx="3362176" cy="4482902"/>
          </a:xfrm>
        </p:spPr>
      </p:pic>
      <p:pic>
        <p:nvPicPr>
          <p:cNvPr id="9" name="Содержимое 8" descr="IMG_2147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923368" y="2362200"/>
            <a:ext cx="2997200" cy="4495800"/>
          </a:xfr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C00000"/>
                </a:solidFill>
              </a:rPr>
              <a:t>Сувенирная мастерская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10" name="Содержимое 9" descr="IMG_2050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516981"/>
            <a:ext cx="4038600" cy="2692400"/>
          </a:xfrm>
        </p:spPr>
      </p:pic>
      <p:pic>
        <p:nvPicPr>
          <p:cNvPr id="11" name="Содержимое 10" descr="IMG_2030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516981"/>
            <a:ext cx="4038600" cy="2692400"/>
          </a:xfr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C00000"/>
                </a:solidFill>
              </a:rPr>
              <a:t>Готовые изделия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5" name="Содержимое 4" descr="IMG_2044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516981"/>
            <a:ext cx="4038600" cy="2692400"/>
          </a:xfrm>
        </p:spPr>
      </p:pic>
      <p:pic>
        <p:nvPicPr>
          <p:cNvPr id="6" name="Содержимое 5" descr="IMG_2059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516981"/>
            <a:ext cx="4038600" cy="2692400"/>
          </a:xfr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IMG_2030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516981"/>
            <a:ext cx="4038600" cy="2692400"/>
          </a:xfrm>
        </p:spPr>
      </p:pic>
      <p:pic>
        <p:nvPicPr>
          <p:cNvPr id="6" name="Содержимое 5" descr="IMG_2036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516981"/>
            <a:ext cx="4038600" cy="2692400"/>
          </a:xfr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IMG_208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516981"/>
            <a:ext cx="4038600" cy="2692400"/>
          </a:xfrm>
        </p:spPr>
      </p:pic>
      <p:pic>
        <p:nvPicPr>
          <p:cNvPr id="6" name="Содержимое 5" descr="IMG_2042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516981"/>
            <a:ext cx="4038600" cy="2692400"/>
          </a:xfr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C00000"/>
                </a:solidFill>
              </a:rPr>
              <a:t>Сервировочный класс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5" name="Содержимое 4" descr="IMG_2572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967845" y="1600200"/>
            <a:ext cx="3017309" cy="4525963"/>
          </a:xfrm>
        </p:spPr>
      </p:pic>
      <p:pic>
        <p:nvPicPr>
          <p:cNvPr id="6" name="Содержимое 5" descr="IMG_2637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158845" y="1600200"/>
            <a:ext cx="3017309" cy="4525963"/>
          </a:xfr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IMG_2012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516981"/>
            <a:ext cx="4038600" cy="2692400"/>
          </a:xfrm>
        </p:spPr>
      </p:pic>
      <p:pic>
        <p:nvPicPr>
          <p:cNvPr id="6" name="Содержимое 5" descr="IMG_2009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516981"/>
            <a:ext cx="4038600" cy="2692400"/>
          </a:xfr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IMG_201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516981"/>
            <a:ext cx="4038600" cy="2692400"/>
          </a:xfrm>
        </p:spPr>
      </p:pic>
      <p:pic>
        <p:nvPicPr>
          <p:cNvPr id="6" name="Содержимое 5" descr="IMG_2583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516981"/>
            <a:ext cx="4038600" cy="2692400"/>
          </a:xfr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IMG_2648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967845" y="1600200"/>
            <a:ext cx="3017309" cy="4525963"/>
          </a:xfrm>
        </p:spPr>
      </p:pic>
      <p:pic>
        <p:nvPicPr>
          <p:cNvPr id="6" name="Содержимое 5" descr="IMG_2639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516981"/>
            <a:ext cx="4038600" cy="2692400"/>
          </a:xfr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Музейно-образовательный комплекс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5" name="Содержимое 4" descr="IMG_20131123_102959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970321" y="1600200"/>
            <a:ext cx="3012357" cy="4525963"/>
          </a:xfrm>
        </p:spPr>
      </p:pic>
      <p:pic>
        <p:nvPicPr>
          <p:cNvPr id="6" name="Содержимое 5" descr="DSC03294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161474" y="1600200"/>
            <a:ext cx="3012052" cy="4525963"/>
          </a:xfr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6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C00000"/>
                </a:solidFill>
              </a:rPr>
              <a:t>Виды сервиса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bg1"/>
                </a:solidFill>
              </a:rPr>
              <a:t>По подсчетам экспертов, в настоящее время функционирует более 80 видов сервиса. 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После вступления России в ВТО к сфере сервиса будут относиться и образование, и здравоохранение, и безопасность, и досуг.</a:t>
            </a:r>
            <a:endParaRPr lang="ru-RU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IMG_2670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516981"/>
            <a:ext cx="4038600" cy="2692400"/>
          </a:xfrm>
        </p:spPr>
      </p:pic>
      <p:pic>
        <p:nvPicPr>
          <p:cNvPr id="6" name="Содержимое 5" descr="IMG_2672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516981"/>
            <a:ext cx="4038600" cy="2692400"/>
          </a:xfr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IMG_268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516981"/>
            <a:ext cx="4038600" cy="2692400"/>
          </a:xfrm>
        </p:spPr>
      </p:pic>
      <p:pic>
        <p:nvPicPr>
          <p:cNvPr id="6" name="Содержимое 5" descr="IMG_2693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516981"/>
            <a:ext cx="4038600" cy="2692400"/>
          </a:xfr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C00000"/>
                </a:solidFill>
              </a:rPr>
              <a:t>5. Научные конференции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5" name="Содержимое 4" descr="IMG_2306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23528" y="2204864"/>
            <a:ext cx="4582976" cy="3055317"/>
          </a:xfrm>
        </p:spPr>
      </p:pic>
      <p:pic>
        <p:nvPicPr>
          <p:cNvPr id="6" name="Содержимое 5" descr="IMG_2245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158845" y="1600200"/>
            <a:ext cx="3017309" cy="4525963"/>
          </a:xfr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DSC01878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6" name="Содержимое 5" descr="DSC01883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DSC01885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6" name="Содержимое 5" descr="DSC01886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DSC_0005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516981"/>
            <a:ext cx="4038600" cy="2692400"/>
          </a:xfrm>
        </p:spPr>
      </p:pic>
      <p:pic>
        <p:nvPicPr>
          <p:cNvPr id="6" name="Содержимое 5" descr="DSC_0027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158845" y="1600200"/>
            <a:ext cx="3017309" cy="4525963"/>
          </a:xfr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DSC_0030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967845" y="1600200"/>
            <a:ext cx="3017309" cy="4525963"/>
          </a:xfrm>
        </p:spPr>
      </p:pic>
      <p:pic>
        <p:nvPicPr>
          <p:cNvPr id="6" name="Содержимое 5" descr="DSC_0036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516981"/>
            <a:ext cx="4038600" cy="2692400"/>
          </a:xfr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DSC_0045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967845" y="1600200"/>
            <a:ext cx="3017309" cy="4525963"/>
          </a:xfrm>
        </p:spPr>
      </p:pic>
      <p:pic>
        <p:nvPicPr>
          <p:cNvPr id="6" name="Содержимое 5" descr="DSC_0052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516981"/>
            <a:ext cx="4038600" cy="2692400"/>
          </a:xfr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IMG_2236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967845" y="1600200"/>
            <a:ext cx="3017309" cy="4525963"/>
          </a:xfrm>
        </p:spPr>
      </p:pic>
      <p:pic>
        <p:nvPicPr>
          <p:cNvPr id="6" name="Содержимое 5" descr="IMG_2330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516981"/>
            <a:ext cx="4038600" cy="2692400"/>
          </a:xfr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6. Участие в актуальных событиях региона и страны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5" name="Содержимое 4" descr="IMG_2375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2348880"/>
            <a:ext cx="4536505" cy="3024336"/>
          </a:xfrm>
        </p:spPr>
      </p:pic>
      <p:pic>
        <p:nvPicPr>
          <p:cNvPr id="6" name="Содержимое 5" descr="IMG_2406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572000" y="2348880"/>
            <a:ext cx="4290752" cy="3024336"/>
          </a:xfr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33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C00000"/>
                </a:solidFill>
              </a:rPr>
              <a:t>Что мы изучаем?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bg1"/>
                </a:solidFill>
              </a:rPr>
              <a:t>Блоки дисциплин: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Экономика;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Информационные технологии;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Управление;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Культура;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Профессиональные дисциплины и др. </a:t>
            </a:r>
            <a:endParaRPr lang="ru-RU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C00000"/>
                </a:solidFill>
              </a:rPr>
              <a:t>Навстречу Олимпиаде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5" name="Содержимое 4" descr="_DSC0516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522004"/>
            <a:ext cx="4038600" cy="2682354"/>
          </a:xfrm>
        </p:spPr>
      </p:pic>
      <p:pic>
        <p:nvPicPr>
          <p:cNvPr id="6" name="Содержимое 5" descr="_DSC0521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522004"/>
            <a:ext cx="4038600" cy="2682354"/>
          </a:xfrm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Участие в благотворительных акциях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5" name="Содержимое 4" descr="Питер - Ярославль 190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6" name="Содержимое 5" descr="татьянин день 029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C00000"/>
                </a:solidFill>
              </a:rPr>
              <a:t>7. Практики - Скандинавия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6" name="Содержимое 5" descr="DSC03247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-118632" y="1916832"/>
            <a:ext cx="4614432" cy="3460824"/>
          </a:xfrm>
        </p:spPr>
      </p:pic>
      <p:pic>
        <p:nvPicPr>
          <p:cNvPr id="7" name="Содержимое 6" descr="DSC03260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355976" y="1916832"/>
            <a:ext cx="4422411" cy="3456384"/>
          </a:xfrm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C00000"/>
                </a:solidFill>
              </a:rPr>
              <a:t>Франция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5" name="Содержимое 4" descr="Изображение 258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73389" y="2060848"/>
            <a:ext cx="4422411" cy="3316808"/>
          </a:xfrm>
        </p:spPr>
      </p:pic>
      <p:pic>
        <p:nvPicPr>
          <p:cNvPr id="6" name="Содержимое 5" descr="SUNP0292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572000" y="2132856"/>
            <a:ext cx="4326400" cy="3244800"/>
          </a:xfrm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C00000"/>
                </a:solidFill>
              </a:rPr>
              <a:t>Германия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5" name="Содержимое 4" descr="DSCN1174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73389" y="2060848"/>
            <a:ext cx="4422411" cy="3316808"/>
          </a:xfrm>
        </p:spPr>
      </p:pic>
      <p:pic>
        <p:nvPicPr>
          <p:cNvPr id="6" name="Содержимое 5" descr="DSCN1037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360400" y="2132856"/>
            <a:ext cx="4326400" cy="3244800"/>
          </a:xfrm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C00000"/>
                </a:solidFill>
              </a:rPr>
              <a:t>Австрия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6" name="Содержимое 5" descr="Турне 110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1988840"/>
            <a:ext cx="4518421" cy="3388816"/>
          </a:xfrm>
        </p:spPr>
      </p:pic>
      <p:pic>
        <p:nvPicPr>
          <p:cNvPr id="7" name="Содержимое 6" descr="Турне 111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4008" y="2060848"/>
            <a:ext cx="4326400" cy="3316808"/>
          </a:xfrm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05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779264" y="1600200"/>
            <a:ext cx="3394472" cy="4525963"/>
          </a:xfrm>
        </p:spPr>
      </p:pic>
      <p:pic>
        <p:nvPicPr>
          <p:cNvPr id="6" name="Содержимое 5" descr="067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970264" y="1600200"/>
            <a:ext cx="3394472" cy="4525963"/>
          </a:xfrm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023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6" name="Содержимое 5" descr="034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130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6" name="Содержимое 5" descr="249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258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6" name="Содержимое 5" descr="400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69000"/>
            <a:lum/>
          </a:blip>
          <a:srcRect/>
          <a:stretch>
            <a:fillRect l="-15000" t="14000" r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C00000"/>
                </a:solidFill>
              </a:rPr>
              <a:t>Работа с клиентами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bg1"/>
                </a:solidFill>
              </a:rPr>
              <a:t>Потребности и ожидания клиентов;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Психодиагностика;</a:t>
            </a:r>
          </a:p>
          <a:p>
            <a:r>
              <a:rPr lang="ru-RU" b="1" dirty="0" err="1" smtClean="0">
                <a:solidFill>
                  <a:schemeClr val="bg1"/>
                </a:solidFill>
              </a:rPr>
              <a:t>Конфликтология</a:t>
            </a:r>
            <a:r>
              <a:rPr lang="ru-RU" b="1" dirty="0" smtClean="0">
                <a:solidFill>
                  <a:schemeClr val="bg1"/>
                </a:solidFill>
              </a:rPr>
              <a:t>;</a:t>
            </a:r>
          </a:p>
          <a:p>
            <a:r>
              <a:rPr lang="ru-RU" b="1" dirty="0" err="1" smtClean="0">
                <a:solidFill>
                  <a:schemeClr val="bg1"/>
                </a:solidFill>
              </a:rPr>
              <a:t>Психологичесмкий</a:t>
            </a:r>
            <a:r>
              <a:rPr lang="ru-RU" b="1" dirty="0" smtClean="0">
                <a:solidFill>
                  <a:schemeClr val="bg1"/>
                </a:solidFill>
              </a:rPr>
              <a:t> практикум и др.</a:t>
            </a:r>
            <a:endParaRPr lang="ru-RU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C00000"/>
                </a:solidFill>
              </a:rPr>
              <a:t>Италия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5" name="Содержимое 4" descr="100_1105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1988840"/>
            <a:ext cx="4518421" cy="3388816"/>
          </a:xfrm>
        </p:spPr>
      </p:pic>
      <p:pic>
        <p:nvPicPr>
          <p:cNvPr id="7" name="Содержимое 6" descr="100_1403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427984" y="2060848"/>
            <a:ext cx="4422411" cy="3316808"/>
          </a:xfrm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P1010024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6" name="Содержимое 5" descr="P1010002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C00000"/>
                </a:solidFill>
              </a:rPr>
              <a:t>Голландия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5" name="Содержимое 4" descr="Изображение 782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1988840"/>
            <a:ext cx="4518421" cy="3388816"/>
          </a:xfrm>
        </p:spPr>
      </p:pic>
      <p:pic>
        <p:nvPicPr>
          <p:cNvPr id="6" name="Содержимое 5" descr="Изображение 796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788024" y="2060848"/>
            <a:ext cx="4038600" cy="3316808"/>
          </a:xfrm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C00000"/>
                </a:solidFill>
              </a:rPr>
              <a:t>Польша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5" name="Содержимое 4" descr="Изображение 1053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1988840"/>
            <a:ext cx="4495800" cy="3371850"/>
          </a:xfrm>
        </p:spPr>
      </p:pic>
      <p:pic>
        <p:nvPicPr>
          <p:cNvPr id="6" name="Содержимое 5" descr="Изображение 1037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572000" y="2060848"/>
            <a:ext cx="4326400" cy="3316808"/>
          </a:xfrm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Чехия</a:t>
            </a:r>
            <a:endParaRPr lang="ru-RU" dirty="0"/>
          </a:p>
        </p:txBody>
      </p:sp>
      <p:pic>
        <p:nvPicPr>
          <p:cNvPr id="5" name="Содержимое 4" descr="005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6" name="Содержимое 5" descr="098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187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779264" y="1600200"/>
            <a:ext cx="3394472" cy="4525963"/>
          </a:xfrm>
        </p:spPr>
      </p:pic>
      <p:pic>
        <p:nvPicPr>
          <p:cNvPr id="6" name="Содержимое 5" descr="171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970264" y="1600200"/>
            <a:ext cx="3394472" cy="4525963"/>
          </a:xfrm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032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6" name="Содержимое 5" descr="035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Болгария</a:t>
            </a:r>
            <a:endParaRPr lang="ru-RU" dirty="0"/>
          </a:p>
        </p:txBody>
      </p:sp>
      <p:pic>
        <p:nvPicPr>
          <p:cNvPr id="5" name="Содержимое 4" descr="DSC_0127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971858" y="1600200"/>
            <a:ext cx="3009284" cy="4525963"/>
          </a:xfrm>
        </p:spPr>
      </p:pic>
      <p:pic>
        <p:nvPicPr>
          <p:cNvPr id="6" name="Содержимое 5" descr="IMG_0726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970264" y="1600200"/>
            <a:ext cx="3394472" cy="4525963"/>
          </a:xfrm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DSC_0275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971858" y="1600200"/>
            <a:ext cx="3009284" cy="4525963"/>
          </a:xfrm>
        </p:spPr>
      </p:pic>
      <p:pic>
        <p:nvPicPr>
          <p:cNvPr id="6" name="Содержимое 5" descr="DSC_0222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162858" y="1600200"/>
            <a:ext cx="3009284" cy="4525963"/>
          </a:xfrm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8. Участие в профессиональных конкурсах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Областной Конкурс экскурсоводов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sz="half" idx="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Конкурсы событийного туризма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9" name="Содержимое 8" descr="Конкурс экскурс 056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200165" y="2976299"/>
            <a:ext cx="4284979" cy="3030141"/>
          </a:xfrm>
        </p:spPr>
      </p:pic>
      <p:pic>
        <p:nvPicPr>
          <p:cNvPr id="11" name="Содержимое 10" descr="DSC04384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008405" y="2728516"/>
            <a:ext cx="4678395" cy="3508796"/>
          </a:xfr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6000"/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C00000"/>
                </a:solidFill>
              </a:rPr>
              <a:t>Культура общения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bg1"/>
                </a:solidFill>
              </a:rPr>
              <a:t>Профессиональная этика и этикет;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Деловое общение;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Корпоративная культура;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Мировая художественная культура</a:t>
            </a:r>
            <a:endParaRPr lang="ru-RU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Национальная премия «Культурное наследие»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7" name="Содержимое 6" descr="Изображение 338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97037" y="2276873"/>
            <a:ext cx="4398763" cy="2932510"/>
          </a:xfrm>
        </p:spPr>
      </p:pic>
      <p:pic>
        <p:nvPicPr>
          <p:cNvPr id="8" name="Содержимое 7" descr="Изображение 283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276872"/>
            <a:ext cx="4395098" cy="2934587"/>
          </a:xfrm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Изображение 276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516324"/>
            <a:ext cx="4038600" cy="2693715"/>
          </a:xfrm>
        </p:spPr>
      </p:pic>
      <p:pic>
        <p:nvPicPr>
          <p:cNvPr id="6" name="Содержимое 5" descr="Изображение 300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516324"/>
            <a:ext cx="4038600" cy="2693715"/>
          </a:xfrm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Конкурс инновационных проектов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Проект по </a:t>
            </a:r>
            <a:r>
              <a:rPr lang="ru-RU" dirty="0" err="1" smtClean="0">
                <a:solidFill>
                  <a:srgbClr val="FF0000"/>
                </a:solidFill>
              </a:rPr>
              <a:t>арт-терапии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7" name="Содержимое 6" descr="DSC_0063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457200" y="2897452"/>
            <a:ext cx="4040188" cy="2693459"/>
          </a:xfrm>
        </p:spPr>
      </p:pic>
      <p:pic>
        <p:nvPicPr>
          <p:cNvPr id="8" name="Содержимое 7" descr="DSC_0073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645025" y="2896923"/>
            <a:ext cx="4041775" cy="2694517"/>
          </a:xfrm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Проект межрегионального фестиваля Тверского козла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7" name="Содержимое 6" descr="DSC_0095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827584" y="1844824"/>
            <a:ext cx="3192170" cy="4788254"/>
          </a:xfrm>
        </p:spPr>
      </p:pic>
      <p:pic>
        <p:nvPicPr>
          <p:cNvPr id="8" name="Содержимое 7" descr="DSC_0098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932040" y="1700808"/>
            <a:ext cx="3251768" cy="4877651"/>
          </a:xfrm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6" descr="DSC_0060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67544" y="836711"/>
            <a:ext cx="3816424" cy="5724635"/>
          </a:xfrm>
        </p:spPr>
      </p:pic>
      <p:pic>
        <p:nvPicPr>
          <p:cNvPr id="8" name="Содержимое 7" descr="DSC_0118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4008" y="836712"/>
            <a:ext cx="3696411" cy="5688631"/>
          </a:xfrm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Конкурс по сервировке праздничного стола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7" name="Содержимое 6" descr="DSC_015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23528" y="2492896"/>
            <a:ext cx="4500375" cy="3000251"/>
          </a:xfrm>
        </p:spPr>
      </p:pic>
      <p:pic>
        <p:nvPicPr>
          <p:cNvPr id="8" name="Содержимое 7" descr="DSC_0154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364088" y="1484784"/>
            <a:ext cx="3048154" cy="4968551"/>
          </a:xfrm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6" descr="DSC_0166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23528" y="2204864"/>
            <a:ext cx="4506775" cy="3004518"/>
          </a:xfrm>
        </p:spPr>
      </p:pic>
      <p:pic>
        <p:nvPicPr>
          <p:cNvPr id="8" name="Содержимое 7" descr="DSC_0168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412278" y="692697"/>
            <a:ext cx="3368880" cy="5053318"/>
          </a:xfrm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6" descr="DSC_0182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417701"/>
            <a:ext cx="3552210" cy="5328314"/>
          </a:xfrm>
        </p:spPr>
      </p:pic>
      <p:pic>
        <p:nvPicPr>
          <p:cNvPr id="8" name="Содержимое 7" descr="DSC_0188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3923927" y="2276873"/>
            <a:ext cx="5123035" cy="3415358"/>
          </a:xfrm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6" descr="DSC_0189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2492896"/>
            <a:ext cx="5400597" cy="3600400"/>
          </a:xfrm>
        </p:spPr>
      </p:pic>
      <p:pic>
        <p:nvPicPr>
          <p:cNvPr id="8" name="Содержимое 7" descr="DSC_0228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412278" y="764705"/>
            <a:ext cx="3320874" cy="4981310"/>
          </a:xfrm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6" descr="DSC_0242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611560" y="476672"/>
            <a:ext cx="3528392" cy="5292587"/>
          </a:xfrm>
        </p:spPr>
      </p:pic>
      <p:pic>
        <p:nvPicPr>
          <p:cNvPr id="8" name="Содержимое 7" descr="DSC_0282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788024" y="836712"/>
            <a:ext cx="3566746" cy="5350118"/>
          </a:xfr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69000"/>
            <a:lum/>
          </a:blip>
          <a:srcRect/>
          <a:stretch>
            <a:fillRect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C00000"/>
                </a:solidFill>
              </a:rPr>
              <a:t>Управление и менеджмент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bg1"/>
                </a:solidFill>
              </a:rPr>
              <a:t>Менеджмент в сервисе;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Менеджмент персонала;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Организация и планирование деятельности предприятий сервиса.</a:t>
            </a:r>
          </a:p>
          <a:p>
            <a:pPr>
              <a:buNone/>
            </a:pPr>
            <a:endParaRPr lang="ru-RU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6" descr="DSC_0309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218826" y="476672"/>
            <a:ext cx="3792422" cy="5688631"/>
          </a:xfrm>
        </p:spPr>
      </p:pic>
      <p:pic>
        <p:nvPicPr>
          <p:cNvPr id="8" name="Содержимое 7" descr="DSC_0305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072013" y="1916832"/>
            <a:ext cx="4938824" cy="3292551"/>
          </a:xfrm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6" descr="DSC01944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1844824"/>
            <a:ext cx="4582112" cy="3460824"/>
          </a:xfrm>
        </p:spPr>
      </p:pic>
      <p:pic>
        <p:nvPicPr>
          <p:cNvPr id="8" name="Содержимое 7" descr="DSC01937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199" y="1988840"/>
            <a:ext cx="4518421" cy="3388816"/>
          </a:xfrm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6" descr="DSC01945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1916832"/>
            <a:ext cx="4495800" cy="3371850"/>
          </a:xfrm>
        </p:spPr>
      </p:pic>
      <p:pic>
        <p:nvPicPr>
          <p:cNvPr id="8" name="Содержимое 7" descr="DSC01919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499992" y="2204864"/>
            <a:ext cx="4495800" cy="3371850"/>
          </a:xfrm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Конкурс «Рождественский сувенир»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10" name="Содержимое 9" descr="DSC01903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8" name="Содержимое 7" descr="DSC01901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6" descr="DSC01910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2005806"/>
            <a:ext cx="4495800" cy="3371850"/>
          </a:xfrm>
        </p:spPr>
      </p:pic>
      <p:pic>
        <p:nvPicPr>
          <p:cNvPr id="8" name="Содержимое 7" descr="DSC01911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005806"/>
            <a:ext cx="4495800" cy="3371850"/>
          </a:xfrm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6" descr="DSC01905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1772816"/>
            <a:ext cx="4518421" cy="3388816"/>
          </a:xfrm>
        </p:spPr>
      </p:pic>
      <p:pic>
        <p:nvPicPr>
          <p:cNvPr id="8" name="Содержимое 7" descr="DSC01909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499992" y="1988840"/>
            <a:ext cx="4518421" cy="3388816"/>
          </a:xfrm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C00000"/>
                </a:solidFill>
              </a:rPr>
              <a:t>9. Интерактивное обучение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Занятие по </a:t>
            </a:r>
            <a:r>
              <a:rPr lang="ru-RU" b="1" dirty="0" err="1" smtClean="0">
                <a:solidFill>
                  <a:schemeClr val="bg1"/>
                </a:solidFill>
              </a:rPr>
              <a:t>экскурсоведению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/>
        <p:txBody>
          <a:bodyPr>
            <a:normAutofit fontScale="85000" lnSpcReduction="10000"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Использование проектной технологии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7" name="Содержимое 6" descr="Изображение 071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539552" y="2708920"/>
            <a:ext cx="4245868" cy="3184401"/>
          </a:xfrm>
        </p:spPr>
      </p:pic>
      <p:pic>
        <p:nvPicPr>
          <p:cNvPr id="9" name="Содержимое 8" descr="IMG_20131122_110353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5004048" y="2276872"/>
            <a:ext cx="3744416" cy="4392487"/>
          </a:xfrm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Мастер-класс по приготовлению болгарской кухни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10" name="Содержимое 9" descr="Изображение 009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11" name="Содержимое 10" descr="Изображение 014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Изображение 010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6" name="Содержимое 5" descr="Изображение 019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10. ДЛЯ НАС НЕ БЫВАЕТ НЕЗВАННЫХ ГОСТЕЙ!!!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10" name="Содержимое 9" descr="IMG_2313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07504" y="2204864"/>
            <a:ext cx="4506776" cy="3004517"/>
          </a:xfrm>
        </p:spPr>
      </p:pic>
      <p:pic>
        <p:nvPicPr>
          <p:cNvPr id="11" name="Содержимое 10" descr="IMG_3150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788024" y="1556792"/>
            <a:ext cx="3388130" cy="5082194"/>
          </a:xfrm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568</TotalTime>
  <Words>404</Words>
  <Application>Microsoft Office PowerPoint</Application>
  <PresentationFormat>Экран (4:3)</PresentationFormat>
  <Paragraphs>101</Paragraphs>
  <Slides>112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112</vt:i4>
      </vt:variant>
    </vt:vector>
  </HeadingPairs>
  <TitlesOfParts>
    <vt:vector size="113" baseType="lpstr">
      <vt:lpstr>Апекс</vt:lpstr>
      <vt:lpstr> </vt:lpstr>
      <vt:lpstr>Что такое Сервис?</vt:lpstr>
      <vt:lpstr>Слайд 3</vt:lpstr>
      <vt:lpstr>Доля сервиса в ВВП</vt:lpstr>
      <vt:lpstr>Виды сервиса</vt:lpstr>
      <vt:lpstr>Что мы изучаем?</vt:lpstr>
      <vt:lpstr>Работа с клиентами</vt:lpstr>
      <vt:lpstr>Культура общения</vt:lpstr>
      <vt:lpstr>Управление и менеджмент</vt:lpstr>
      <vt:lpstr>Информационные технологии</vt:lpstr>
      <vt:lpstr>Экономические дисциплины</vt:lpstr>
      <vt:lpstr>Профессиональная подготовка</vt:lpstr>
      <vt:lpstr>Почему мы???</vt:lpstr>
      <vt:lpstr>1. Опыт</vt:lpstr>
      <vt:lpstr>Слайд 15</vt:lpstr>
      <vt:lpstr>Слайд 16</vt:lpstr>
      <vt:lpstr>2. Высококвалифицированные специалисты</vt:lpstr>
      <vt:lpstr>Слайд 18</vt:lpstr>
      <vt:lpstr>Слайд 19</vt:lpstr>
      <vt:lpstr>Слайд 20</vt:lpstr>
      <vt:lpstr>Слайд 21</vt:lpstr>
      <vt:lpstr>Слайд 22</vt:lpstr>
      <vt:lpstr>НА РАБОТЕ</vt:lpstr>
      <vt:lpstr>Слайд 24</vt:lpstr>
      <vt:lpstr>Слайд 25</vt:lpstr>
      <vt:lpstr>Слайд 26</vt:lpstr>
      <vt:lpstr>Слайд 27</vt:lpstr>
      <vt:lpstr>Слайд 28</vt:lpstr>
      <vt:lpstr>3.Взаимодействие с работодателями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4. Материально-техническая  база</vt:lpstr>
      <vt:lpstr>Сувенирная мастерская</vt:lpstr>
      <vt:lpstr>Готовые изделия</vt:lpstr>
      <vt:lpstr>Слайд 43</vt:lpstr>
      <vt:lpstr>Слайд 44</vt:lpstr>
      <vt:lpstr>Сервировочный класс</vt:lpstr>
      <vt:lpstr>Слайд 46</vt:lpstr>
      <vt:lpstr>Слайд 47</vt:lpstr>
      <vt:lpstr>Слайд 48</vt:lpstr>
      <vt:lpstr>Музейно-образовательный комплекс</vt:lpstr>
      <vt:lpstr>Слайд 50</vt:lpstr>
      <vt:lpstr>Слайд 51</vt:lpstr>
      <vt:lpstr>5. Научные конференции</vt:lpstr>
      <vt:lpstr>Слайд 53</vt:lpstr>
      <vt:lpstr>Слайд 54</vt:lpstr>
      <vt:lpstr>Слайд 55</vt:lpstr>
      <vt:lpstr>Слайд 56</vt:lpstr>
      <vt:lpstr>Слайд 57</vt:lpstr>
      <vt:lpstr>Слайд 58</vt:lpstr>
      <vt:lpstr>6. Участие в актуальных событиях региона и страны</vt:lpstr>
      <vt:lpstr>Навстречу Олимпиаде</vt:lpstr>
      <vt:lpstr>Участие в благотворительных акциях</vt:lpstr>
      <vt:lpstr>7. Практики - Скандинавия</vt:lpstr>
      <vt:lpstr>Франция</vt:lpstr>
      <vt:lpstr>Германия</vt:lpstr>
      <vt:lpstr>Австрия</vt:lpstr>
      <vt:lpstr>Слайд 66</vt:lpstr>
      <vt:lpstr>Слайд 67</vt:lpstr>
      <vt:lpstr>Слайд 68</vt:lpstr>
      <vt:lpstr>Слайд 69</vt:lpstr>
      <vt:lpstr>Италия</vt:lpstr>
      <vt:lpstr>Слайд 71</vt:lpstr>
      <vt:lpstr>Голландия</vt:lpstr>
      <vt:lpstr>Польша</vt:lpstr>
      <vt:lpstr>Чехия</vt:lpstr>
      <vt:lpstr>Слайд 75</vt:lpstr>
      <vt:lpstr>Слайд 76</vt:lpstr>
      <vt:lpstr>Болгария</vt:lpstr>
      <vt:lpstr>Слайд 78</vt:lpstr>
      <vt:lpstr>8. Участие в профессиональных конкурсах</vt:lpstr>
      <vt:lpstr>Национальная премия «Культурное наследие»</vt:lpstr>
      <vt:lpstr>Слайд 81</vt:lpstr>
      <vt:lpstr>Конкурс инновационных проектов</vt:lpstr>
      <vt:lpstr>Проект межрегионального фестиваля Тверского козла</vt:lpstr>
      <vt:lpstr>Слайд 84</vt:lpstr>
      <vt:lpstr>Конкурс по сервировке праздничного стола</vt:lpstr>
      <vt:lpstr>Слайд 86</vt:lpstr>
      <vt:lpstr>Слайд 87</vt:lpstr>
      <vt:lpstr>Слайд 88</vt:lpstr>
      <vt:lpstr>Слайд 89</vt:lpstr>
      <vt:lpstr>Слайд 90</vt:lpstr>
      <vt:lpstr>Слайд 91</vt:lpstr>
      <vt:lpstr>Слайд 92</vt:lpstr>
      <vt:lpstr>Конкурс «Рождественский сувенир»</vt:lpstr>
      <vt:lpstr>Слайд 94</vt:lpstr>
      <vt:lpstr>Слайд 95</vt:lpstr>
      <vt:lpstr>9. Интерактивное обучение</vt:lpstr>
      <vt:lpstr>Мастер-класс по приготовлению болгарской кухни</vt:lpstr>
      <vt:lpstr>Слайд 98</vt:lpstr>
      <vt:lpstr>10. ДЛЯ НАС НЕ БЫВАЕТ НЕЗВАННЫХ ГОСТЕЙ!!!</vt:lpstr>
      <vt:lpstr>Слайд 100</vt:lpstr>
      <vt:lpstr>Слайд 101</vt:lpstr>
      <vt:lpstr>Слайд 102</vt:lpstr>
      <vt:lpstr>Слайд 103</vt:lpstr>
      <vt:lpstr>Слайд 104</vt:lpstr>
      <vt:lpstr>Слайд 105</vt:lpstr>
      <vt:lpstr>Слайд 106</vt:lpstr>
      <vt:lpstr>Слайд 107</vt:lpstr>
      <vt:lpstr>Слайд 108</vt:lpstr>
      <vt:lpstr>Слайд 109</vt:lpstr>
      <vt:lpstr>Слайд 110</vt:lpstr>
      <vt:lpstr>Слайд 111</vt:lpstr>
      <vt:lpstr>УСПЕХОВ В УЧЕБЕ И РАБОТЕ!!!</vt:lpstr>
    </vt:vector>
  </TitlesOfParts>
  <Company>Тверской гос.университет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ЧТО    нужно    знать     о  сервисе</dc:title>
  <dc:creator>user</dc:creator>
  <cp:lastModifiedBy>Исторический факультет</cp:lastModifiedBy>
  <cp:revision>64</cp:revision>
  <dcterms:created xsi:type="dcterms:W3CDTF">2014-02-14T06:56:33Z</dcterms:created>
  <dcterms:modified xsi:type="dcterms:W3CDTF">2017-06-02T08:02:56Z</dcterms:modified>
</cp:coreProperties>
</file>