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72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6"/>
  </p:notesMasterIdLst>
  <p:sldIdLst>
    <p:sldId id="260" r:id="rId2"/>
    <p:sldId id="257" r:id="rId3"/>
    <p:sldId id="262" r:id="rId4"/>
    <p:sldId id="263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305" r:id="rId18"/>
    <p:sldId id="306" r:id="rId19"/>
    <p:sldId id="307" r:id="rId20"/>
    <p:sldId id="308" r:id="rId21"/>
    <p:sldId id="309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441" r:id="rId31"/>
    <p:sldId id="443" r:id="rId32"/>
    <p:sldId id="444" r:id="rId33"/>
    <p:sldId id="445" r:id="rId34"/>
    <p:sldId id="446" r:id="rId35"/>
    <p:sldId id="447" r:id="rId36"/>
    <p:sldId id="448" r:id="rId37"/>
    <p:sldId id="449" r:id="rId38"/>
    <p:sldId id="264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293" r:id="rId50"/>
    <p:sldId id="294" r:id="rId51"/>
    <p:sldId id="295" r:id="rId52"/>
    <p:sldId id="296" r:id="rId53"/>
    <p:sldId id="297" r:id="rId54"/>
    <p:sldId id="298" r:id="rId55"/>
    <p:sldId id="299" r:id="rId56"/>
    <p:sldId id="300" r:id="rId57"/>
    <p:sldId id="301" r:id="rId58"/>
    <p:sldId id="302" r:id="rId59"/>
    <p:sldId id="303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39" r:id="rId82"/>
    <p:sldId id="340" r:id="rId83"/>
    <p:sldId id="341" r:id="rId84"/>
    <p:sldId id="342" r:id="rId85"/>
    <p:sldId id="343" r:id="rId86"/>
    <p:sldId id="344" r:id="rId87"/>
    <p:sldId id="345" r:id="rId88"/>
    <p:sldId id="346" r:id="rId89"/>
    <p:sldId id="347" r:id="rId90"/>
    <p:sldId id="348" r:id="rId91"/>
    <p:sldId id="349" r:id="rId92"/>
    <p:sldId id="350" r:id="rId93"/>
    <p:sldId id="351" r:id="rId94"/>
    <p:sldId id="352" r:id="rId95"/>
    <p:sldId id="353" r:id="rId96"/>
    <p:sldId id="354" r:id="rId97"/>
    <p:sldId id="355" r:id="rId98"/>
    <p:sldId id="356" r:id="rId99"/>
    <p:sldId id="357" r:id="rId100"/>
    <p:sldId id="358" r:id="rId101"/>
    <p:sldId id="359" r:id="rId102"/>
    <p:sldId id="360" r:id="rId103"/>
    <p:sldId id="361" r:id="rId104"/>
    <p:sldId id="362" r:id="rId105"/>
    <p:sldId id="363" r:id="rId106"/>
    <p:sldId id="364" r:id="rId107"/>
    <p:sldId id="365" r:id="rId108"/>
    <p:sldId id="366" r:id="rId109"/>
    <p:sldId id="367" r:id="rId110"/>
    <p:sldId id="368" r:id="rId111"/>
    <p:sldId id="408" r:id="rId112"/>
    <p:sldId id="409" r:id="rId113"/>
    <p:sldId id="410" r:id="rId114"/>
    <p:sldId id="411" r:id="rId115"/>
    <p:sldId id="412" r:id="rId116"/>
    <p:sldId id="413" r:id="rId117"/>
    <p:sldId id="414" r:id="rId118"/>
    <p:sldId id="415" r:id="rId119"/>
    <p:sldId id="269" r:id="rId120"/>
    <p:sldId id="416" r:id="rId121"/>
    <p:sldId id="429" r:id="rId122"/>
    <p:sldId id="417" r:id="rId123"/>
    <p:sldId id="419" r:id="rId124"/>
    <p:sldId id="420" r:id="rId125"/>
    <p:sldId id="421" r:id="rId126"/>
    <p:sldId id="422" r:id="rId127"/>
    <p:sldId id="423" r:id="rId128"/>
    <p:sldId id="424" r:id="rId129"/>
    <p:sldId id="425" r:id="rId130"/>
    <p:sldId id="426" r:id="rId131"/>
    <p:sldId id="427" r:id="rId132"/>
    <p:sldId id="428" r:id="rId133"/>
    <p:sldId id="430" r:id="rId134"/>
    <p:sldId id="431" r:id="rId135"/>
    <p:sldId id="432" r:id="rId136"/>
    <p:sldId id="433" r:id="rId137"/>
    <p:sldId id="434" r:id="rId138"/>
    <p:sldId id="435" r:id="rId139"/>
    <p:sldId id="436" r:id="rId140"/>
    <p:sldId id="437" r:id="rId141"/>
    <p:sldId id="438" r:id="rId142"/>
    <p:sldId id="439" r:id="rId143"/>
    <p:sldId id="440" r:id="rId144"/>
    <p:sldId id="369" r:id="rId145"/>
    <p:sldId id="370" r:id="rId146"/>
    <p:sldId id="371" r:id="rId147"/>
    <p:sldId id="372" r:id="rId148"/>
    <p:sldId id="373" r:id="rId149"/>
    <p:sldId id="374" r:id="rId150"/>
    <p:sldId id="375" r:id="rId151"/>
    <p:sldId id="376" r:id="rId152"/>
    <p:sldId id="377" r:id="rId153"/>
    <p:sldId id="378" r:id="rId154"/>
    <p:sldId id="379" r:id="rId155"/>
    <p:sldId id="380" r:id="rId156"/>
    <p:sldId id="381" r:id="rId157"/>
    <p:sldId id="382" r:id="rId158"/>
    <p:sldId id="383" r:id="rId159"/>
    <p:sldId id="392" r:id="rId160"/>
    <p:sldId id="393" r:id="rId161"/>
    <p:sldId id="394" r:id="rId162"/>
    <p:sldId id="395" r:id="rId163"/>
    <p:sldId id="396" r:id="rId164"/>
    <p:sldId id="397" r:id="rId165"/>
    <p:sldId id="398" r:id="rId166"/>
    <p:sldId id="399" r:id="rId167"/>
    <p:sldId id="400" r:id="rId168"/>
    <p:sldId id="401" r:id="rId169"/>
    <p:sldId id="402" r:id="rId170"/>
    <p:sldId id="403" r:id="rId171"/>
    <p:sldId id="404" r:id="rId172"/>
    <p:sldId id="405" r:id="rId173"/>
    <p:sldId id="406" r:id="rId174"/>
    <p:sldId id="407" r:id="rId17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11" autoAdjust="0"/>
    <p:restoredTop sz="94660"/>
  </p:normalViewPr>
  <p:slideViewPr>
    <p:cSldViewPr>
      <p:cViewPr>
        <p:scale>
          <a:sx n="70" d="100"/>
          <a:sy n="70" d="100"/>
        </p:scale>
        <p:origin x="-2118" y="-4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77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758AF5-C29E-4066-B027-8A7D25E664A1}" type="datetimeFigureOut">
              <a:rPr lang="uk-UA" smtClean="0"/>
              <a:pPr/>
              <a:t>06.12.2016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2C2AF8-8760-405A-A3EA-3A50BB69B25E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C4410-C4DC-4395-BA94-C37F5CC43BE6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00858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C4410-C4DC-4395-BA94-C37F5CC43BE6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85714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C2AF8-8760-405A-A3EA-3A50BB69B25E}" type="slidenum">
              <a:rPr lang="uk-UA" smtClean="0"/>
              <a:pPr/>
              <a:t>125</a:t>
            </a:fld>
            <a:endParaRPr lang="uk-U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C2AF8-8760-405A-A3EA-3A50BB69B25E}" type="slidenum">
              <a:rPr lang="uk-UA" smtClean="0"/>
              <a:pPr/>
              <a:t>140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jpeg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8.jpeg"/><Relationship Id="rId4" Type="http://schemas.openxmlformats.org/officeDocument/2006/relationships/image" Target="../media/image207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5.jpeg"/><Relationship Id="rId4" Type="http://schemas.openxmlformats.org/officeDocument/2006/relationships/image" Target="../media/image214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7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9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4.jpeg"/><Relationship Id="rId4" Type="http://schemas.openxmlformats.org/officeDocument/2006/relationships/image" Target="../media/image2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7" Type="http://schemas.openxmlformats.org/officeDocument/2006/relationships/image" Target="../media/image230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9.jpeg"/><Relationship Id="rId5" Type="http://schemas.openxmlformats.org/officeDocument/2006/relationships/image" Target="../media/image228.jpeg"/><Relationship Id="rId4" Type="http://schemas.openxmlformats.org/officeDocument/2006/relationships/image" Target="../media/image227.jpe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2.jpe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5.jpeg"/><Relationship Id="rId4" Type="http://schemas.openxmlformats.org/officeDocument/2006/relationships/image" Target="../media/image234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9.jpeg"/><Relationship Id="rId4" Type="http://schemas.openxmlformats.org/officeDocument/2006/relationships/image" Target="../media/image238.jpe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7" Type="http://schemas.openxmlformats.org/officeDocument/2006/relationships/image" Target="../media/image24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8.jpeg"/><Relationship Id="rId5" Type="http://schemas.openxmlformats.org/officeDocument/2006/relationships/image" Target="../media/image247.jpeg"/><Relationship Id="rId4" Type="http://schemas.openxmlformats.org/officeDocument/2006/relationships/image" Target="../media/image246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6.jpeg"/><Relationship Id="rId5" Type="http://schemas.openxmlformats.org/officeDocument/2006/relationships/image" Target="../media/image255.jpeg"/><Relationship Id="rId4" Type="http://schemas.openxmlformats.org/officeDocument/2006/relationships/image" Target="../media/image254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9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2.jpeg"/><Relationship Id="rId4" Type="http://schemas.openxmlformats.org/officeDocument/2006/relationships/image" Target="../media/image261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9.jpeg"/><Relationship Id="rId4" Type="http://schemas.openxmlformats.org/officeDocument/2006/relationships/image" Target="../media/image268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4.jpeg"/><Relationship Id="rId5" Type="http://schemas.openxmlformats.org/officeDocument/2006/relationships/image" Target="../media/image273.jpeg"/><Relationship Id="rId4" Type="http://schemas.openxmlformats.org/officeDocument/2006/relationships/image" Target="../media/image272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jpeg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0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jpeg"/><Relationship Id="rId7" Type="http://schemas.openxmlformats.org/officeDocument/2006/relationships/image" Target="../media/image28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4.jpeg"/><Relationship Id="rId5" Type="http://schemas.openxmlformats.org/officeDocument/2006/relationships/image" Target="../media/image283.jpeg"/><Relationship Id="rId4" Type="http://schemas.openxmlformats.org/officeDocument/2006/relationships/image" Target="../media/image282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7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9.jpe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jpeg"/><Relationship Id="rId7" Type="http://schemas.openxmlformats.org/officeDocument/2006/relationships/image" Target="../media/image29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3.jpeg"/><Relationship Id="rId5" Type="http://schemas.openxmlformats.org/officeDocument/2006/relationships/image" Target="../media/image292.jpeg"/><Relationship Id="rId4" Type="http://schemas.openxmlformats.org/officeDocument/2006/relationships/image" Target="../media/image29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7.jpeg"/><Relationship Id="rId4" Type="http://schemas.openxmlformats.org/officeDocument/2006/relationships/image" Target="../media/image296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1.jpeg"/><Relationship Id="rId5" Type="http://schemas.openxmlformats.org/officeDocument/2006/relationships/image" Target="../media/image300.jpeg"/><Relationship Id="rId4" Type="http://schemas.openxmlformats.org/officeDocument/2006/relationships/image" Target="../media/image299.jpe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3.jpe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jpeg"/><Relationship Id="rId7" Type="http://schemas.openxmlformats.org/officeDocument/2006/relationships/image" Target="../media/image31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2.jpeg"/><Relationship Id="rId5" Type="http://schemas.openxmlformats.org/officeDocument/2006/relationships/image" Target="../media/image311.jpeg"/><Relationship Id="rId4" Type="http://schemas.openxmlformats.org/officeDocument/2006/relationships/image" Target="../media/image310.jpeg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6.png"/><Relationship Id="rId4" Type="http://schemas.openxmlformats.org/officeDocument/2006/relationships/image" Target="../media/image315.jpe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8.jpe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1.jpeg"/><Relationship Id="rId4" Type="http://schemas.openxmlformats.org/officeDocument/2006/relationships/image" Target="../media/image320.jpe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4.jpeg"/><Relationship Id="rId4" Type="http://schemas.openxmlformats.org/officeDocument/2006/relationships/image" Target="../media/image323.jpe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6.jpe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0.jpeg"/><Relationship Id="rId5" Type="http://schemas.openxmlformats.org/officeDocument/2006/relationships/image" Target="../media/image329.jpeg"/><Relationship Id="rId4" Type="http://schemas.openxmlformats.org/officeDocument/2006/relationships/image" Target="../media/image328.jpe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3.jpeg"/><Relationship Id="rId4" Type="http://schemas.openxmlformats.org/officeDocument/2006/relationships/image" Target="../media/image332.jpeg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6.jpeg"/><Relationship Id="rId4" Type="http://schemas.openxmlformats.org/officeDocument/2006/relationships/image" Target="../media/image335.jpe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1.jpeg"/><Relationship Id="rId4" Type="http://schemas.openxmlformats.org/officeDocument/2006/relationships/image" Target="../media/image340.jpe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5.jpeg"/><Relationship Id="rId5" Type="http://schemas.openxmlformats.org/officeDocument/2006/relationships/image" Target="../media/image344.jpeg"/><Relationship Id="rId4" Type="http://schemas.openxmlformats.org/officeDocument/2006/relationships/image" Target="../media/image343.jpe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7.jpe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9.jpe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4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jpeg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jpeg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437112"/>
            <a:ext cx="7016824" cy="1470025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Отчет о кратковременной стажировке студентов исторического факультета в Италии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65685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-285776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Питание в отелях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571480"/>
            <a:ext cx="8229600" cy="4525963"/>
          </a:xfrm>
        </p:spPr>
        <p:txBody>
          <a:bodyPr/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Завтраки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5" name="Рисунок 4" descr="Ge-qxY4Tqy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85746" y="642918"/>
            <a:ext cx="4558254" cy="3579000"/>
          </a:xfrm>
          <a:prstGeom prst="rect">
            <a:avLst/>
          </a:prstGeom>
        </p:spPr>
      </p:pic>
      <p:pic>
        <p:nvPicPr>
          <p:cNvPr id="6" name="Рисунок 5" descr="hZ3LAMbSBz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42984"/>
            <a:ext cx="4500562" cy="3140625"/>
          </a:xfrm>
          <a:prstGeom prst="rect">
            <a:avLst/>
          </a:prstGeom>
        </p:spPr>
      </p:pic>
      <p:pic>
        <p:nvPicPr>
          <p:cNvPr id="7" name="Рисунок 6" descr="pDryB-lre6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669028" y="3902949"/>
            <a:ext cx="2571744" cy="3338357"/>
          </a:xfrm>
          <a:prstGeom prst="rect">
            <a:avLst/>
          </a:prstGeom>
        </p:spPr>
      </p:pic>
      <p:pic>
        <p:nvPicPr>
          <p:cNvPr id="8" name="Рисунок 7" descr="wJ6ogzX0jJ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7620" y="4286256"/>
            <a:ext cx="4571990" cy="2571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60648"/>
            <a:ext cx="2627784" cy="548680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Ужины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4" name="Рисунок 3" descr="k8bLC-uVTH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412776"/>
            <a:ext cx="4860032" cy="4413702"/>
          </a:xfrm>
          <a:prstGeom prst="rect">
            <a:avLst/>
          </a:prstGeom>
        </p:spPr>
      </p:pic>
      <p:pic>
        <p:nvPicPr>
          <p:cNvPr id="6" name="Рисунок 5" descr="r2qWqjkmSB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3645024"/>
            <a:ext cx="3809995" cy="2857496"/>
          </a:xfrm>
          <a:prstGeom prst="rect">
            <a:avLst/>
          </a:prstGeom>
        </p:spPr>
      </p:pic>
      <p:pic>
        <p:nvPicPr>
          <p:cNvPr id="7" name="Рисунок 6" descr="IPMCafjRPL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8064" y="404664"/>
            <a:ext cx="3744416" cy="2880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27584"/>
          </a:xfrm>
        </p:spPr>
        <p:txBody>
          <a:bodyPr/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Ресторан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7" name="Рисунок 6" descr="UF5ra07YEe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836712"/>
            <a:ext cx="4286244" cy="5714992"/>
          </a:xfrm>
          <a:prstGeom prst="rect">
            <a:avLst/>
          </a:prstGeom>
        </p:spPr>
      </p:pic>
      <p:pic>
        <p:nvPicPr>
          <p:cNvPr id="9" name="Содержимое 8" descr="qisGAn6i-Qg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42844" y="836712"/>
            <a:ext cx="4213132" cy="56886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836712"/>
          </a:xfrm>
        </p:spPr>
        <p:txBody>
          <a:bodyPr/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Траттория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4" name="Содержимое 3" descr="p-4-2455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861674"/>
            <a:ext cx="9143999" cy="59963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908720"/>
          </a:xfrm>
        </p:spPr>
        <p:txBody>
          <a:bodyPr/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Остерия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4" name="Содержимое 3" descr="p-4-2406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" y="836712"/>
            <a:ext cx="9144001" cy="6021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Y4W6XpLvH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19881" y="1500175"/>
            <a:ext cx="5224119" cy="5357826"/>
          </a:xfrm>
          <a:prstGeom prst="rect">
            <a:avLst/>
          </a:prstGeom>
        </p:spPr>
      </p:pic>
      <p:pic>
        <p:nvPicPr>
          <p:cNvPr id="5" name="Рисунок 4" descr="TSkwef-SZX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39" y="73669"/>
            <a:ext cx="4917301" cy="328332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357166"/>
            <a:ext cx="4067944" cy="785818"/>
          </a:xfrm>
        </p:spPr>
        <p:txBody>
          <a:bodyPr>
            <a:noAutofit/>
          </a:bodyPr>
          <a:lstStyle/>
          <a:p>
            <a:r>
              <a:rPr lang="ru-RU" sz="3200" dirty="0" err="1" smtClean="0">
                <a:latin typeface="Cambria Math" pitchFamily="18" charset="0"/>
                <a:ea typeface="Cambria Math" pitchFamily="18" charset="0"/>
              </a:rPr>
              <a:t>Тавола</a:t>
            </a:r>
            <a:r>
              <a:rPr lang="ru-RU" sz="3200" dirty="0" smtClean="0"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sz="3200" dirty="0" err="1" smtClean="0">
                <a:latin typeface="Cambria Math" pitchFamily="18" charset="0"/>
                <a:ea typeface="Cambria Math" pitchFamily="18" charset="0"/>
              </a:rPr>
              <a:t>Кальда</a:t>
            </a:r>
            <a:r>
              <a:rPr lang="ru-RU" sz="3200" dirty="0" smtClean="0">
                <a:latin typeface="Cambria Math" pitchFamily="18" charset="0"/>
                <a:ea typeface="Cambria Math" pitchFamily="18" charset="0"/>
              </a:rPr>
              <a:t> </a:t>
            </a:r>
            <a:br>
              <a:rPr lang="ru-RU" sz="3200" dirty="0" smtClean="0">
                <a:latin typeface="Cambria Math" pitchFamily="18" charset="0"/>
                <a:ea typeface="Cambria Math" pitchFamily="18" charset="0"/>
              </a:rPr>
            </a:br>
            <a:r>
              <a:rPr lang="ru-RU" sz="3200" dirty="0" smtClean="0">
                <a:latin typeface="Cambria Math" pitchFamily="18" charset="0"/>
                <a:ea typeface="Cambria Math" pitchFamily="18" charset="0"/>
              </a:rPr>
              <a:t>(горячий стул)</a:t>
            </a:r>
            <a:endParaRPr lang="ru-RU" sz="32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4" name="Содержимое 3" descr="DSC_0138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35496" y="3501008"/>
            <a:ext cx="4308869" cy="32403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692696"/>
            <a:ext cx="3888432" cy="1143000"/>
          </a:xfrm>
        </p:spPr>
        <p:txBody>
          <a:bodyPr/>
          <a:lstStyle/>
          <a:p>
            <a:r>
              <a:rPr lang="ru-RU" dirty="0" err="1" smtClean="0">
                <a:latin typeface="Cambria Math" pitchFamily="18" charset="0"/>
                <a:ea typeface="Cambria Math" pitchFamily="18" charset="0"/>
              </a:rPr>
              <a:t>Ростиссерия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4" name="Содержимое 3" descr="6832_2013070802380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9671" y="2996952"/>
            <a:ext cx="5076825" cy="3810000"/>
          </a:xfrm>
        </p:spPr>
      </p:pic>
      <p:pic>
        <p:nvPicPr>
          <p:cNvPr id="5" name="Рисунок 4" descr="ester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208" y="0"/>
            <a:ext cx="385572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-214338"/>
            <a:ext cx="8229600" cy="1143000"/>
          </a:xfrm>
        </p:spPr>
        <p:txBody>
          <a:bodyPr/>
          <a:lstStyle/>
          <a:p>
            <a:r>
              <a:rPr lang="ru-RU" dirty="0" err="1">
                <a:latin typeface="Cambria Math" pitchFamily="18" charset="0"/>
                <a:ea typeface="Cambria Math" pitchFamily="18" charset="0"/>
              </a:rPr>
              <a:t>Pizza</a:t>
            </a:r>
            <a:r>
              <a:rPr lang="ru-RU" dirty="0"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dirty="0" err="1">
                <a:latin typeface="Cambria Math" pitchFamily="18" charset="0"/>
                <a:ea typeface="Cambria Math" pitchFamily="18" charset="0"/>
              </a:rPr>
              <a:t>al</a:t>
            </a:r>
            <a:r>
              <a:rPr lang="ru-RU" dirty="0"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dirty="0" err="1">
                <a:latin typeface="Cambria Math" pitchFamily="18" charset="0"/>
                <a:ea typeface="Cambria Math" pitchFamily="18" charset="0"/>
              </a:rPr>
              <a:t>taglio</a:t>
            </a:r>
            <a:r>
              <a:rPr lang="ru-RU" dirty="0">
                <a:latin typeface="Cambria Math" pitchFamily="18" charset="0"/>
                <a:ea typeface="Cambria Math" pitchFamily="18" charset="0"/>
              </a:rPr>
              <a:t> </a:t>
            </a:r>
          </a:p>
        </p:txBody>
      </p:sp>
      <p:pic>
        <p:nvPicPr>
          <p:cNvPr id="5" name="Рисунок 4" descr="pizzeria-al-taglio-studio-06-studio-architettura-torino-with-furniture-for-les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287" y="764704"/>
            <a:ext cx="5107785" cy="3405190"/>
          </a:xfrm>
          <a:prstGeom prst="rect">
            <a:avLst/>
          </a:prstGeom>
        </p:spPr>
      </p:pic>
      <p:pic>
        <p:nvPicPr>
          <p:cNvPr id="4" name="Содержимое 3" descr="selection-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211960" y="3573016"/>
            <a:ext cx="4786346" cy="317899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/>
          <a:lstStyle/>
          <a:p>
            <a:r>
              <a:rPr lang="ru-RU" dirty="0" smtClean="0"/>
              <a:t>Пиццерия</a:t>
            </a:r>
            <a:endParaRPr lang="ru-RU" dirty="0"/>
          </a:p>
        </p:txBody>
      </p:sp>
      <p:pic>
        <p:nvPicPr>
          <p:cNvPr id="4" name="Содержимое 3" descr="sforno-20110120-15034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28596" y="1428736"/>
            <a:ext cx="8139319" cy="502602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SC_01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1614" y="3478754"/>
            <a:ext cx="5082386" cy="33792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5328592" cy="54868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Уличная еда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5" name="Рисунок 4" descr="DSC_01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65605"/>
            <a:ext cx="4500562" cy="2992395"/>
          </a:xfrm>
          <a:prstGeom prst="rect">
            <a:avLst/>
          </a:prstGeom>
        </p:spPr>
      </p:pic>
      <p:pic>
        <p:nvPicPr>
          <p:cNvPr id="6" name="Рисунок 5" descr="VcwB8UoElG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9308" y="0"/>
            <a:ext cx="3214692" cy="4286256"/>
          </a:xfrm>
          <a:prstGeom prst="rect">
            <a:avLst/>
          </a:prstGeom>
        </p:spPr>
      </p:pic>
      <p:pic>
        <p:nvPicPr>
          <p:cNvPr id="4" name="Содержимое 3" descr="AevAlLEcrwVUg8T9VAwQBA-article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0" y="500042"/>
            <a:ext cx="5940152" cy="379305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7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2686050" cy="332422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501" y="1848103"/>
            <a:ext cx="2655869" cy="36213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369" y="1168"/>
            <a:ext cx="2643277" cy="3657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369" y="3345592"/>
            <a:ext cx="2643277" cy="35283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7296"/>
            <a:ext cx="2687017" cy="35283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87624" y="3044640"/>
            <a:ext cx="1985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>
                <a:latin typeface="Monotype Corsiva" panose="03010101010201010101" pitchFamily="66" charset="0"/>
              </a:rPr>
              <a:t>         </a:t>
            </a:r>
            <a:r>
              <a:rPr lang="ru-RU" sz="1600" dirty="0" smtClean="0">
                <a:latin typeface="Monotype Corsiva" panose="03010101010201010101" pitchFamily="66" charset="0"/>
              </a:rPr>
              <a:t>Леонардо да Винчи</a:t>
            </a:r>
            <a:endParaRPr lang="ru-RU" sz="1600" dirty="0">
              <a:latin typeface="Monotype Corsiva" panose="03010101010201010101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3686" y="3327296"/>
            <a:ext cx="18421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  Джованни Боккаччо</a:t>
            </a:r>
            <a:endParaRPr lang="ru-RU" sz="16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92280" y="3027214"/>
            <a:ext cx="1687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Monotype Corsiva" panose="03010101010201010101" pitchFamily="66" charset="0"/>
              </a:rPr>
              <a:t>Данте Алигьери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35963" y="3372679"/>
            <a:ext cx="843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Тициан</a:t>
            </a:r>
            <a:endParaRPr lang="ru-RU" sz="16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599436" y="1848103"/>
            <a:ext cx="13949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Рафаэль Санти</a:t>
            </a:r>
            <a:endParaRPr lang="ru-RU" sz="16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302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_01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7776"/>
          <a:stretch>
            <a:fillRect/>
          </a:stretch>
        </p:blipFill>
        <p:spPr>
          <a:xfrm>
            <a:off x="3598528" y="2132856"/>
            <a:ext cx="5545472" cy="4725144"/>
          </a:xfrm>
        </p:spPr>
      </p:pic>
      <p:pic>
        <p:nvPicPr>
          <p:cNvPr id="5" name="Рисунок 4" descr="DSC_01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2132856"/>
            <a:ext cx="5220073" cy="47251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9" name="Рисунок 8" descr="rSK808CA6v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0"/>
            <a:ext cx="2875547" cy="2132856"/>
          </a:xfrm>
          <a:prstGeom prst="rect">
            <a:avLst/>
          </a:prstGeom>
        </p:spPr>
      </p:pic>
      <p:pic>
        <p:nvPicPr>
          <p:cNvPr id="6" name="Рисунок 5" descr="253522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77621" y="0"/>
            <a:ext cx="2866379" cy="2132856"/>
          </a:xfrm>
          <a:prstGeom prst="rect">
            <a:avLst/>
          </a:prstGeom>
        </p:spPr>
      </p:pic>
      <p:pic>
        <p:nvPicPr>
          <p:cNvPr id="7" name="Рисунок 6" descr="EAKzc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28992" y="0"/>
            <a:ext cx="3214710" cy="2132856"/>
          </a:xfrm>
          <a:prstGeom prst="rect">
            <a:avLst/>
          </a:prstGeom>
        </p:spPr>
      </p:pic>
      <p:pic>
        <p:nvPicPr>
          <p:cNvPr id="8" name="Рисунок 7" descr="f4684e487a8ed4a52421d2384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11760" y="-1"/>
            <a:ext cx="2017364" cy="2132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Users\Кристина\Desktop\отчет\картинки\add-to-web-blog-forum-download-1-4-mb-add-to-favorites-GgYPMj-clipa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435483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314096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Особенности экскурсионного сервиса в Италии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059832" y="5373216"/>
            <a:ext cx="30576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Cambria Math" pitchFamily="18" charset="0"/>
                <a:ea typeface="Cambria Math" pitchFamily="18" charset="0"/>
              </a:rPr>
              <a:t>Докладчик – Белякова В.</a:t>
            </a:r>
            <a:endParaRPr lang="uk-UA" sz="2000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Гиды и сопровождающие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4" name="Содержимое 3" descr="DSC_304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2060848"/>
            <a:ext cx="5388395" cy="3960440"/>
          </a:xfrm>
        </p:spPr>
      </p:pic>
      <p:pic>
        <p:nvPicPr>
          <p:cNvPr id="5" name="Рисунок 4" descr="DSC_32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1340768"/>
            <a:ext cx="3024336" cy="5033085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Требования для участия в конкурсе: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700808"/>
            <a:ext cx="8229600" cy="4713387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1. Возраст больше 18 лет;</a:t>
            </a:r>
          </a:p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2. Итальянское гражданство или гражданство любой другой страны-члена Европейского Союза. К профессии допускаются также граждане третьих стран, если они находятся на территории Италии более 3-х лет и их пребывание не противоречит иммиграционному закону  </a:t>
            </a:r>
          </a:p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3. Наличие гражданских и политических прав;</a:t>
            </a:r>
          </a:p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4. Диплом университета 3 года или 5 лет по направлению история искусств, археология или эквивалентное направление;</a:t>
            </a:r>
          </a:p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5. Высшее образование, диплом в сфере туризма или эквивалент;</a:t>
            </a:r>
          </a:p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6. Знание итальянского языка на уровне С1-Livello </a:t>
            </a:r>
            <a:r>
              <a:rPr lang="ru-RU" dirty="0" err="1" smtClean="0">
                <a:latin typeface="Cambria Math" pitchFamily="18" charset="0"/>
                <a:ea typeface="Cambria Math" pitchFamily="18" charset="0"/>
              </a:rPr>
              <a:t>Avanzato</a:t>
            </a:r>
            <a:r>
              <a:rPr lang="ru-RU" dirty="0" smtClean="0">
                <a:latin typeface="Cambria Math" pitchFamily="18" charset="0"/>
                <a:ea typeface="Cambria Math" pitchFamily="18" charset="0"/>
              </a:rPr>
              <a:t> т.е. продвинутый;</a:t>
            </a:r>
          </a:p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7. Знание по крайней мере одного иностранного языка на уровне C1 и любых других на уровне В2-Livello </a:t>
            </a:r>
            <a:r>
              <a:rPr lang="ru-RU" dirty="0" err="1" smtClean="0">
                <a:latin typeface="Cambria Math" pitchFamily="18" charset="0"/>
                <a:ea typeface="Cambria Math" pitchFamily="18" charset="0"/>
              </a:rPr>
              <a:t>Intermedio</a:t>
            </a:r>
            <a:r>
              <a:rPr lang="ru-RU" dirty="0" smtClean="0">
                <a:latin typeface="Cambria Math" pitchFamily="18" charset="0"/>
                <a:ea typeface="Cambria Math" pitchFamily="18" charset="0"/>
              </a:rPr>
              <a:t> т.е. средний.</a:t>
            </a:r>
          </a:p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8. Справка о физической пригодности к профессии, выданная отделом здравоохранения Муниципалитета Региона проживания.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Autofit/>
          </a:bodyPr>
          <a:lstStyle/>
          <a:p>
            <a:r>
              <a:rPr lang="ru-RU" sz="4000" dirty="0" smtClean="0">
                <a:latin typeface="Cambria Math" pitchFamily="18" charset="0"/>
                <a:ea typeface="Cambria Math" pitchFamily="18" charset="0"/>
              </a:rPr>
              <a:t>Экзамен для туристического гида :</a:t>
            </a:r>
            <a:endParaRPr lang="ru-RU" sz="4000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Cambria Math" pitchFamily="18" charset="0"/>
                <a:ea typeface="Cambria Math" pitchFamily="18" charset="0"/>
              </a:rPr>
              <a:t>1.Собеседование с целью проверки знаний о произведениях искусства, памятниках, археологических памятниках, музеях, галереях, пейзажах и истории объектов Региона, где собираетесь получить квалификацию;</a:t>
            </a:r>
          </a:p>
          <a:p>
            <a:r>
              <a:rPr lang="ru-RU" sz="2400" dirty="0" smtClean="0">
                <a:latin typeface="Cambria Math" pitchFamily="18" charset="0"/>
                <a:ea typeface="Cambria Math" pitchFamily="18" charset="0"/>
              </a:rPr>
              <a:t>2.Собеседование на выбранном вам иностранном языке;</a:t>
            </a:r>
          </a:p>
          <a:p>
            <a:r>
              <a:rPr lang="ru-RU" sz="2400" dirty="0" smtClean="0">
                <a:latin typeface="Cambria Math" pitchFamily="18" charset="0"/>
                <a:ea typeface="Cambria Math" pitchFamily="18" charset="0"/>
              </a:rPr>
              <a:t>3.Проверка знаний в области туристического законодательства и туристической организации Региона, где собираетесь получить квалификацию.</a:t>
            </a:r>
            <a:endParaRPr lang="ru-RU" sz="2400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Экзамен для сопровождающего туристов: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ru-RU" sz="8000" dirty="0" smtClean="0">
                <a:latin typeface="Cambria Math" pitchFamily="18" charset="0"/>
                <a:ea typeface="Cambria Math" pitchFamily="18" charset="0"/>
              </a:rPr>
              <a:t>—География туризма ;</a:t>
            </a:r>
            <a:br>
              <a:rPr lang="ru-RU" sz="8000" dirty="0" smtClean="0">
                <a:latin typeface="Cambria Math" pitchFamily="18" charset="0"/>
                <a:ea typeface="Cambria Math" pitchFamily="18" charset="0"/>
              </a:rPr>
            </a:br>
            <a:r>
              <a:rPr lang="ru-RU" sz="8000" dirty="0" smtClean="0">
                <a:latin typeface="Cambria Math" pitchFamily="18" charset="0"/>
                <a:ea typeface="Cambria Math" pitchFamily="18" charset="0"/>
              </a:rPr>
              <a:t>— Государственное право экономики ;</a:t>
            </a:r>
            <a:br>
              <a:rPr lang="ru-RU" sz="8000" dirty="0" smtClean="0">
                <a:latin typeface="Cambria Math" pitchFamily="18" charset="0"/>
                <a:ea typeface="Cambria Math" pitchFamily="18" charset="0"/>
              </a:rPr>
            </a:br>
            <a:r>
              <a:rPr lang="ru-RU" sz="8000" dirty="0" smtClean="0">
                <a:latin typeface="Cambria Math" pitchFamily="18" charset="0"/>
                <a:ea typeface="Cambria Math" pitchFamily="18" charset="0"/>
              </a:rPr>
              <a:t>— Транспортное право ;</a:t>
            </a:r>
            <a:br>
              <a:rPr lang="ru-RU" sz="8000" dirty="0" smtClean="0">
                <a:latin typeface="Cambria Math" pitchFamily="18" charset="0"/>
                <a:ea typeface="Cambria Math" pitchFamily="18" charset="0"/>
              </a:rPr>
            </a:br>
            <a:r>
              <a:rPr lang="ru-RU" sz="8000" dirty="0" smtClean="0">
                <a:latin typeface="Cambria Math" pitchFamily="18" charset="0"/>
                <a:ea typeface="Cambria Math" pitchFamily="18" charset="0"/>
              </a:rPr>
              <a:t>— Организация туризма ;</a:t>
            </a:r>
            <a:br>
              <a:rPr lang="ru-RU" sz="8000" dirty="0" smtClean="0">
                <a:latin typeface="Cambria Math" pitchFamily="18" charset="0"/>
                <a:ea typeface="Cambria Math" pitchFamily="18" charset="0"/>
              </a:rPr>
            </a:br>
            <a:r>
              <a:rPr lang="ru-RU" sz="8000" dirty="0" smtClean="0">
                <a:latin typeface="Cambria Math" pitchFamily="18" charset="0"/>
                <a:ea typeface="Cambria Math" pitchFamily="18" charset="0"/>
              </a:rPr>
              <a:t>— Законодательство в туризме ;</a:t>
            </a:r>
            <a:br>
              <a:rPr lang="ru-RU" sz="8000" dirty="0" smtClean="0">
                <a:latin typeface="Cambria Math" pitchFamily="18" charset="0"/>
                <a:ea typeface="Cambria Math" pitchFamily="18" charset="0"/>
              </a:rPr>
            </a:br>
            <a:r>
              <a:rPr lang="ru-RU" sz="8000" dirty="0" smtClean="0">
                <a:latin typeface="Cambria Math" pitchFamily="18" charset="0"/>
                <a:ea typeface="Cambria Math" pitchFamily="18" charset="0"/>
              </a:rPr>
              <a:t>— Иностранный язык</a:t>
            </a:r>
            <a:r>
              <a:rPr lang="ru-RU" sz="6200" dirty="0" smtClean="0">
                <a:latin typeface="Cambria Math" pitchFamily="18" charset="0"/>
                <a:ea typeface="Cambria Math" pitchFamily="18" charset="0"/>
              </a:rPr>
              <a:t>.</a:t>
            </a:r>
          </a:p>
          <a:p>
            <a:endParaRPr lang="ru-RU" sz="6200" dirty="0" smtClean="0">
              <a:latin typeface="Cambria Math" pitchFamily="18" charset="0"/>
              <a:ea typeface="Cambria Math" pitchFamily="18" charset="0"/>
            </a:endParaRPr>
          </a:p>
          <a:p>
            <a:r>
              <a:rPr lang="ru-RU" sz="8000" dirty="0" smtClean="0">
                <a:latin typeface="Cambria Math" pitchFamily="18" charset="0"/>
                <a:ea typeface="Cambria Math" pitchFamily="18" charset="0"/>
              </a:rPr>
              <a:t>А также должны пройти:</a:t>
            </a:r>
            <a:br>
              <a:rPr lang="ru-RU" sz="8000" dirty="0" smtClean="0">
                <a:latin typeface="Cambria Math" pitchFamily="18" charset="0"/>
                <a:ea typeface="Cambria Math" pitchFamily="18" charset="0"/>
              </a:rPr>
            </a:br>
            <a:r>
              <a:rPr lang="ru-RU" sz="8000" dirty="0" smtClean="0">
                <a:latin typeface="Cambria Math" pitchFamily="18" charset="0"/>
                <a:ea typeface="Cambria Math" pitchFamily="18" charset="0"/>
              </a:rPr>
              <a:t>1. Собеседование с целью проверки знаний по следующим предметам:</a:t>
            </a:r>
            <a:br>
              <a:rPr lang="ru-RU" sz="8000" dirty="0" smtClean="0">
                <a:latin typeface="Cambria Math" pitchFamily="18" charset="0"/>
                <a:ea typeface="Cambria Math" pitchFamily="18" charset="0"/>
              </a:rPr>
            </a:br>
            <a:r>
              <a:rPr lang="ru-RU" sz="8000" dirty="0" smtClean="0">
                <a:latin typeface="Cambria Math" pitchFamily="18" charset="0"/>
                <a:ea typeface="Cambria Math" pitchFamily="18" charset="0"/>
              </a:rPr>
              <a:t>— Туристическая, политическая и экономическая география Италии, Европы и других стран;</a:t>
            </a:r>
            <a:br>
              <a:rPr lang="ru-RU" sz="8000" dirty="0" smtClean="0">
                <a:latin typeface="Cambria Math" pitchFamily="18" charset="0"/>
                <a:ea typeface="Cambria Math" pitchFamily="18" charset="0"/>
              </a:rPr>
            </a:br>
            <a:r>
              <a:rPr lang="ru-RU" sz="8000" dirty="0" smtClean="0">
                <a:latin typeface="Cambria Math" pitchFamily="18" charset="0"/>
                <a:ea typeface="Cambria Math" pitchFamily="18" charset="0"/>
              </a:rPr>
              <a:t>— Технология и организация туризма;</a:t>
            </a:r>
            <a:br>
              <a:rPr lang="ru-RU" sz="8000" dirty="0" smtClean="0">
                <a:latin typeface="Cambria Math" pitchFamily="18" charset="0"/>
                <a:ea typeface="Cambria Math" pitchFamily="18" charset="0"/>
              </a:rPr>
            </a:br>
            <a:r>
              <a:rPr lang="ru-RU" sz="8000" dirty="0" smtClean="0">
                <a:latin typeface="Cambria Math" pitchFamily="18" charset="0"/>
                <a:ea typeface="Cambria Math" pitchFamily="18" charset="0"/>
              </a:rPr>
              <a:t>— Туристическое и таможенное законодательство;</a:t>
            </a:r>
            <a:br>
              <a:rPr lang="ru-RU" sz="8000" dirty="0" smtClean="0">
                <a:latin typeface="Cambria Math" pitchFamily="18" charset="0"/>
                <a:ea typeface="Cambria Math" pitchFamily="18" charset="0"/>
              </a:rPr>
            </a:br>
            <a:r>
              <a:rPr lang="ru-RU" sz="8000" dirty="0" smtClean="0">
                <a:latin typeface="Cambria Math" pitchFamily="18" charset="0"/>
                <a:ea typeface="Cambria Math" pitchFamily="18" charset="0"/>
              </a:rPr>
              <a:t>— Основы оказания первой медицинской помощи, базовые знания медицины с уделением особого внимания инфекционным заболеваниям и эпидемий стран, где они могут легко распространиться.</a:t>
            </a:r>
            <a:br>
              <a:rPr lang="ru-RU" sz="8000" dirty="0" smtClean="0">
                <a:latin typeface="Cambria Math" pitchFamily="18" charset="0"/>
                <a:ea typeface="Cambria Math" pitchFamily="18" charset="0"/>
              </a:rPr>
            </a:br>
            <a:r>
              <a:rPr lang="ru-RU" sz="8000" dirty="0" smtClean="0">
                <a:latin typeface="Cambria Math" pitchFamily="18" charset="0"/>
                <a:ea typeface="Cambria Math" pitchFamily="18" charset="0"/>
              </a:rPr>
              <a:t>2. Собеседование на выбранном  иностранном языке.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Дополнительные экскурсии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4" name="Содержимое 3" descr="3203_11_1432039219_67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30816" y="4438901"/>
            <a:ext cx="4961464" cy="2419099"/>
          </a:xfrm>
        </p:spPr>
      </p:pic>
      <p:pic>
        <p:nvPicPr>
          <p:cNvPr id="5" name="Рисунок 4" descr="eD0fBFqD0hBEoD0rBCjD0mBFvD0cB5pD0sB8e20fD0bB2gD0jB5jD0uB7eD1g83nD0sB2hD0jB8yD0iB9s1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412776"/>
            <a:ext cx="4334880" cy="2592288"/>
          </a:xfrm>
          <a:prstGeom prst="rect">
            <a:avLst/>
          </a:prstGeom>
        </p:spPr>
      </p:pic>
      <p:pic>
        <p:nvPicPr>
          <p:cNvPr id="6" name="Рисунок 5" descr="thinkstockphotos-iStockphoto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340768"/>
            <a:ext cx="4104456" cy="27341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19672" y="980728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ambria Math" pitchFamily="18" charset="0"/>
                <a:ea typeface="Cambria Math" pitchFamily="18" charset="0"/>
              </a:rPr>
              <a:t>Сиена</a:t>
            </a:r>
            <a:endParaRPr lang="ru-RU" sz="2000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72200" y="980728"/>
            <a:ext cx="1088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Cambria Math" pitchFamily="18" charset="0"/>
                <a:ea typeface="Cambria Math" pitchFamily="18" charset="0"/>
              </a:rPr>
              <a:t>Помпеи</a:t>
            </a:r>
            <a:endParaRPr lang="ru-RU" sz="2000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39952" y="4077072"/>
            <a:ext cx="7505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Cambria Math" pitchFamily="18" charset="0"/>
                <a:ea typeface="Cambria Math" pitchFamily="18" charset="0"/>
              </a:rPr>
              <a:t>Пиза</a:t>
            </a:r>
            <a:endParaRPr lang="ru-RU" sz="2000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Время на осмотр городов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4" name="Содержимое 3" descr="1453474123_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1268760"/>
            <a:ext cx="8359778" cy="5373216"/>
          </a:xfr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Наушники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4" name="Содержимое 3" descr="DSC_338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-516753" y="2325065"/>
            <a:ext cx="4057463" cy="2520917"/>
          </a:xfrm>
        </p:spPr>
      </p:pic>
      <p:pic>
        <p:nvPicPr>
          <p:cNvPr id="5" name="Рисунок 4" descr="DSC_33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540497" y="2220143"/>
            <a:ext cx="4032448" cy="2705746"/>
          </a:xfrm>
          <a:prstGeom prst="rect">
            <a:avLst/>
          </a:prstGeom>
        </p:spPr>
      </p:pic>
      <p:pic>
        <p:nvPicPr>
          <p:cNvPr id="6" name="Рисунок 5" descr="DSC_329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5472098" y="2312877"/>
            <a:ext cx="4032450" cy="2520280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Users\Кристина\Desktop\отчет\картинки\add-to-web-blog-forum-download-1-4-mb-add-to-favorites-GgYPMj-clipa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435483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47664" y="3140968"/>
            <a:ext cx="61798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Cambria Math" pitchFamily="18" charset="0"/>
                <a:ea typeface="Cambria Math" pitchFamily="18" charset="0"/>
              </a:rPr>
              <a:t>Музейный сервис Италии</a:t>
            </a:r>
            <a:endParaRPr lang="uk-UA" sz="4000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31561" y="5373216"/>
            <a:ext cx="27365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Cambria Math" pitchFamily="18" charset="0"/>
                <a:ea typeface="Cambria Math" pitchFamily="18" charset="0"/>
              </a:rPr>
              <a:t>Докладчик – </a:t>
            </a:r>
            <a:r>
              <a:rPr lang="ru-RU" sz="2000" dirty="0" err="1" smtClean="0">
                <a:latin typeface="Cambria Math" pitchFamily="18" charset="0"/>
                <a:ea typeface="Cambria Math" pitchFamily="18" charset="0"/>
              </a:rPr>
              <a:t>Котар</a:t>
            </a:r>
            <a:r>
              <a:rPr lang="ru-RU" sz="2000" dirty="0" smtClean="0">
                <a:latin typeface="Cambria Math" pitchFamily="18" charset="0"/>
                <a:ea typeface="Cambria Math" pitchFamily="18" charset="0"/>
              </a:rPr>
              <a:t> К. </a:t>
            </a:r>
            <a:endParaRPr lang="uk-UA" sz="2000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7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775" y="1557338"/>
            <a:ext cx="2308225" cy="324008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2175888" cy="32400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556792"/>
            <a:ext cx="2180088" cy="32400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744" y="1556792"/>
            <a:ext cx="2304256" cy="32400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83768" y="4796816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>
                <a:latin typeface="Monotype Corsiva" panose="03010101010201010101" pitchFamily="66" charset="0"/>
              </a:rPr>
              <a:t>Никколо</a:t>
            </a:r>
            <a:r>
              <a:rPr lang="ru-RU" sz="1600" dirty="0" smtClean="0">
                <a:latin typeface="Monotype Corsiva" panose="03010101010201010101" pitchFamily="66" charset="0"/>
              </a:rPr>
              <a:t> Макиавелли</a:t>
            </a:r>
            <a:endParaRPr lang="ru-RU" sz="1600" dirty="0">
              <a:latin typeface="Monotype Corsiva" panose="03010101010201010101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6664" y="4919926"/>
            <a:ext cx="16225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err="1" smtClean="0">
                <a:latin typeface="Monotype Corsiva" panose="03010101010201010101" pitchFamily="66" charset="0"/>
              </a:rPr>
              <a:t>Марсилио</a:t>
            </a:r>
            <a:r>
              <a:rPr lang="ru-RU" sz="1600" dirty="0" smtClean="0">
                <a:latin typeface="Monotype Corsiva" panose="03010101010201010101" pitchFamily="66" charset="0"/>
              </a:rPr>
              <a:t> </a:t>
            </a:r>
            <a:r>
              <a:rPr lang="ru-RU" sz="1600" dirty="0" err="1" smtClean="0">
                <a:latin typeface="Monotype Corsiva" panose="03010101010201010101" pitchFamily="66" charset="0"/>
              </a:rPr>
              <a:t>Фичино</a:t>
            </a:r>
            <a:endParaRPr lang="ru-RU" sz="1600" dirty="0">
              <a:latin typeface="Monotype Corsiva" panose="03010101010201010101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72000" y="4897854"/>
            <a:ext cx="19127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err="1" smtClean="0">
                <a:latin typeface="Monotype Corsiva" panose="03010101010201010101" pitchFamily="66" charset="0"/>
              </a:rPr>
              <a:t>Джамбаттиста</a:t>
            </a:r>
            <a:r>
              <a:rPr lang="ru-RU" sz="1600" dirty="0" smtClean="0">
                <a:latin typeface="Monotype Corsiva" panose="03010101010201010101" pitchFamily="66" charset="0"/>
              </a:rPr>
              <a:t> Вико</a:t>
            </a:r>
            <a:endParaRPr lang="ru-RU" sz="1600" dirty="0">
              <a:latin typeface="Monotype Corsiva" panose="03010101010201010101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257139" y="4865114"/>
            <a:ext cx="14830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Monotype Corsiva" panose="03010101010201010101" pitchFamily="66" charset="0"/>
              </a:rPr>
              <a:t>Джордано Бруно</a:t>
            </a:r>
            <a:endParaRPr lang="ru-RU" sz="1600" dirty="0">
              <a:latin typeface="Monotype Corsiva" panose="03010101010201010101" pitchFamily="66" charset="0"/>
            </a:endParaRPr>
          </a:p>
        </p:txBody>
      </p:sp>
      <p:pic>
        <p:nvPicPr>
          <p:cNvPr id="14" name="Объект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556792"/>
            <a:ext cx="2308860" cy="32400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5798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908720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Cambria Math" pitchFamily="18" charset="0"/>
                <a:ea typeface="Cambria Math" pitchFamily="18" charset="0"/>
              </a:rPr>
              <a:t>Галерея Уффици (Флоренция)</a:t>
            </a:r>
            <a:endParaRPr lang="uk-UA" sz="40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3314" name="Picture 2" descr="http://img-fotki.yandex.ru/get/6603/27652091.1bb/0_70ac9_4c6827e6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25397"/>
            <a:ext cx="9144000" cy="59326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2290" name="Picture 2" descr="http://pioner-cinema.ru/wp-content/uploads/2015/12/mg_57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42" name="Picture 2" descr="http://s3.fotokto.ru/photo/full/363/36378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8013576" cy="864096"/>
          </a:xfrm>
        </p:spPr>
        <p:txBody>
          <a:bodyPr/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Палаццо- </a:t>
            </a:r>
            <a:r>
              <a:rPr lang="ru-RU" dirty="0" err="1" smtClean="0">
                <a:latin typeface="Cambria Math" pitchFamily="18" charset="0"/>
                <a:ea typeface="Cambria Math" pitchFamily="18" charset="0"/>
              </a:rPr>
              <a:t>Питти</a:t>
            </a:r>
            <a:r>
              <a:rPr lang="ru-RU" dirty="0" smtClean="0">
                <a:latin typeface="Cambria Math" pitchFamily="18" charset="0"/>
                <a:ea typeface="Cambria Math" pitchFamily="18" charset="0"/>
              </a:rPr>
              <a:t> (Флоренция)</a:t>
            </a:r>
            <a:endParaRPr lang="uk-UA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218" name="Picture 2" descr="http://www.tripblend.com/gallery_geo/86/m/1586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72912"/>
            <a:ext cx="9144000" cy="58850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194" name="Picture 2" descr="http://shegby.ru/upload/gallery/531c8e4d8c71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9144000" cy="6093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E:\Users\Кристина\Desktop\IMG_35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H="1">
            <a:off x="5076056" y="-3"/>
            <a:ext cx="4067944" cy="3038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9" name="Picture 1" descr="E:\Users\Кристина\Desktop\IMG_35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2987824" y="2132856"/>
            <a:ext cx="3491880" cy="26081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E:\Users\Кристина\Desktop\IMG_36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0" y="3717032"/>
            <a:ext cx="3995936" cy="2984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E:\Users\Кристина\Desktop\IMG_36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0" y="-1"/>
            <a:ext cx="4031432" cy="3011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4" name="Picture 6" descr="E:\Users\Кристина\Desktop\IMG_35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5821210" y="3535211"/>
            <a:ext cx="3645025" cy="3000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4" descr="E:\Users\Кристина\Desktop\IMG_36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46736" y="332656"/>
            <a:ext cx="8483849" cy="63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96950"/>
          </a:xfrm>
        </p:spPr>
        <p:txBody>
          <a:bodyPr/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Дворец дожей (Венеция)</a:t>
            </a:r>
            <a:endParaRPr lang="uk-UA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122" name="Picture 2" descr="http://sarlogistik.ru/wp-content/uploads/2014/02/dvorec-dozhe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098" name="Picture 2" descr="http://russo-italia.ru/wp-content/uploads/2013/06/74-3r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7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212976"/>
            <a:ext cx="3198813" cy="335915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3996444" cy="26642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9687"/>
          <a:stretch/>
        </p:blipFill>
        <p:spPr>
          <a:xfrm>
            <a:off x="5580112" y="188640"/>
            <a:ext cx="2777536" cy="39624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149080"/>
            <a:ext cx="3507260" cy="24901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4353504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077" name="Picture 5" descr="E:\Users\Кристина\Desktop\Италия\Новая папка\IMG_30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1987" y="3338990"/>
            <a:ext cx="4692013" cy="3519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E:\Users\Кристина\Desktop\Италия\Новая папка\IMG_30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0" y="3356992"/>
            <a:ext cx="4422502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 descr="https://www.smileplanet.ru/upload/resize_cache/hl-photo2/1fe/720_400_1/most_vzdohov_v_venetsii_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40560" y="0"/>
            <a:ext cx="4603440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2" name="Picture 10" descr="https://c1.staticflickr.com/9/8208/8182161603_a3264970d7_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4557598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50106"/>
          </a:xfrm>
        </p:spPr>
        <p:txBody>
          <a:bodyPr/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Капитолийские музеи (Рим)</a:t>
            </a:r>
            <a:endParaRPr lang="uk-UA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2050" name="Picture 2" descr="https://www.bsigroup.ru/upload/medialibrary/587/%D0%BA%D0%B0%D0%BF%D0%B8%D1%82%D0%BE%D0%BB%D0%B8%D0%B9%D1%81%D0%BA%D0%B8%D0%B5%20%D0%BC%D1%83%D0%B7%D0%B5%D0%B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712"/>
            <a:ext cx="9144000" cy="6021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Палаццо </a:t>
            </a:r>
            <a:r>
              <a:rPr lang="ru-RU" dirty="0" err="1" smtClean="0">
                <a:latin typeface="Cambria Math" pitchFamily="18" charset="0"/>
                <a:ea typeface="Cambria Math" pitchFamily="18" charset="0"/>
              </a:rPr>
              <a:t>Нуово</a:t>
            </a:r>
            <a:endParaRPr lang="uk-UA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http://museum.clipartmania.ru/uploads/gallery/comthumb/30/drevnegrecheskaya-skulpturavenera-kapitoliyskaya-rim-italiya-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2776"/>
            <a:ext cx="3888964" cy="5256584"/>
          </a:xfrm>
          <a:prstGeom prst="rect">
            <a:avLst/>
          </a:prstGeom>
          <a:noFill/>
        </p:spPr>
      </p:pic>
      <p:pic>
        <p:nvPicPr>
          <p:cNvPr id="1028" name="Picture 4" descr="http://radlana.narod.ru/paris_2008/pix/89_Amur_i_Psihej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2204864"/>
            <a:ext cx="4800533" cy="360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/>
          <a:lstStyle/>
          <a:p>
            <a:r>
              <a:rPr lang="ru-RU" dirty="0" err="1" smtClean="0">
                <a:latin typeface="Cambria Math" pitchFamily="18" charset="0"/>
                <a:ea typeface="Cambria Math" pitchFamily="18" charset="0"/>
              </a:rPr>
              <a:t>Палаццо-деи-Консерватори</a:t>
            </a:r>
            <a:endParaRPr lang="uk-UA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81250" name="Picture 2" descr="http://www.studfiles.ru/html/2706/556/html_VvONMBXs1z.GKON/htmlconvd-guV95P148x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908720"/>
            <a:ext cx="4248472" cy="2808312"/>
          </a:xfrm>
          <a:prstGeom prst="rect">
            <a:avLst/>
          </a:prstGeom>
          <a:noFill/>
        </p:spPr>
      </p:pic>
      <p:pic>
        <p:nvPicPr>
          <p:cNvPr id="181252" name="Picture 4" descr="http://www.chipolletto.com/wp-content/uploads/2015/06/volchica-capitoliiskaya.jpg"/>
          <p:cNvPicPr>
            <a:picLocks noChangeAspect="1" noChangeArrowheads="1"/>
          </p:cNvPicPr>
          <p:nvPr/>
        </p:nvPicPr>
        <p:blipFill>
          <a:blip r:embed="rId4" cstate="print"/>
          <a:srcRect l="19017"/>
          <a:stretch>
            <a:fillRect/>
          </a:stretch>
        </p:blipFill>
        <p:spPr bwMode="auto">
          <a:xfrm>
            <a:off x="4860032" y="3789040"/>
            <a:ext cx="4085878" cy="2842618"/>
          </a:xfrm>
          <a:prstGeom prst="rect">
            <a:avLst/>
          </a:prstGeom>
          <a:noFill/>
        </p:spPr>
      </p:pic>
      <p:pic>
        <p:nvPicPr>
          <p:cNvPr id="181254" name="Picture 6" descr="http://wiki.ru/upload/iblock/d03/d03cd0db038466e479ecb654c2a4a2c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789040"/>
            <a:ext cx="4377668" cy="2846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http://img-5.photosight.ru/cfd/4601537_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64704"/>
          </a:xfrm>
        </p:spPr>
        <p:txBody>
          <a:bodyPr/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Капитолийская площадь</a:t>
            </a:r>
            <a:endParaRPr lang="uk-UA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79202" name="Picture 2" descr="http://do.ru/images/do/turizm/2013/03/20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9144000" cy="6192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Музейный комплекс Ватикана</a:t>
            </a:r>
            <a:endParaRPr lang="uk-UA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86370" name="Picture 2" descr="http://dic.academic.ru/pictures/wiki/files/76/Lightmatter_vaticanmuse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85346" name="Picture 2" descr="http://nv.ua/img/forall/users/270/27032/946660140_b2dd2c308a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778098"/>
          </a:xfrm>
        </p:spPr>
        <p:txBody>
          <a:bodyPr/>
          <a:lstStyle/>
          <a:p>
            <a:r>
              <a:rPr lang="ru-RU" dirty="0" err="1" smtClean="0">
                <a:latin typeface="Cambria Math" pitchFamily="18" charset="0"/>
                <a:ea typeface="Cambria Math" pitchFamily="18" charset="0"/>
              </a:rPr>
              <a:t>Пио-Клементино</a:t>
            </a:r>
            <a:r>
              <a:rPr lang="ru-RU" dirty="0" smtClean="0"/>
              <a:t> </a:t>
            </a:r>
            <a:endParaRPr lang="uk-UA" dirty="0"/>
          </a:p>
        </p:txBody>
      </p:sp>
      <p:pic>
        <p:nvPicPr>
          <p:cNvPr id="184322" name="Picture 2" descr="http://img0.liveinternet.ru/images/attach/c/8/128/877/128877158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692696"/>
            <a:ext cx="6667500" cy="3048001"/>
          </a:xfrm>
          <a:prstGeom prst="rect">
            <a:avLst/>
          </a:prstGeom>
          <a:noFill/>
        </p:spPr>
      </p:pic>
      <p:pic>
        <p:nvPicPr>
          <p:cNvPr id="184324" name="Picture 4" descr="http://to-world-travel.ru/img/2015/042608/085063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1" y="3789040"/>
            <a:ext cx="4211960" cy="3068960"/>
          </a:xfrm>
          <a:prstGeom prst="rect">
            <a:avLst/>
          </a:prstGeom>
          <a:noFill/>
        </p:spPr>
      </p:pic>
      <p:pic>
        <p:nvPicPr>
          <p:cNvPr id="184326" name="Picture 6" descr="http://im3.turbina.ru/photos.4/4/3/8/7/8/2587834/super.phot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89040"/>
            <a:ext cx="4860032" cy="30689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836712"/>
          </a:xfrm>
        </p:spPr>
        <p:txBody>
          <a:bodyPr/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Галерея гобеленов</a:t>
            </a:r>
            <a:endParaRPr lang="uk-UA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83298" name="Picture 2" descr="http://www.visacomtour.ru/wp-content/uploads/dostvisa/galereja_gobeleno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0768"/>
            <a:ext cx="6549081" cy="3816424"/>
          </a:xfrm>
          <a:prstGeom prst="rect">
            <a:avLst/>
          </a:prstGeom>
          <a:noFill/>
        </p:spPr>
      </p:pic>
      <p:pic>
        <p:nvPicPr>
          <p:cNvPr id="183299" name="Picture 3" descr="E:\Users\Кристина\Desktop\Италия\Новая папка\IMG_45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211202" y="3077830"/>
            <a:ext cx="4053363" cy="3027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7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52736"/>
            <a:ext cx="3671888" cy="48965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052497"/>
            <a:ext cx="3600400" cy="48893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4770980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64704"/>
          </a:xfrm>
        </p:spPr>
        <p:txBody>
          <a:bodyPr/>
          <a:lstStyle/>
          <a:p>
            <a:r>
              <a:rPr lang="ru-RU" dirty="0" err="1" smtClean="0">
                <a:latin typeface="Cambria Math" pitchFamily="18" charset="0"/>
                <a:ea typeface="Cambria Math" pitchFamily="18" charset="0"/>
              </a:rPr>
              <a:t>Станцы</a:t>
            </a:r>
            <a:r>
              <a:rPr lang="ru-RU" dirty="0" smtClean="0">
                <a:latin typeface="Cambria Math" pitchFamily="18" charset="0"/>
                <a:ea typeface="Cambria Math" pitchFamily="18" charset="0"/>
              </a:rPr>
              <a:t> Рафаэля</a:t>
            </a:r>
            <a:endParaRPr lang="uk-UA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82274" name="Picture 2" descr="http://womanadvice.ru/sites/default/files/22/2016-02-19_1534/stancy_rafaely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836711"/>
            <a:ext cx="3960440" cy="2862255"/>
          </a:xfrm>
          <a:prstGeom prst="rect">
            <a:avLst/>
          </a:prstGeom>
          <a:noFill/>
        </p:spPr>
      </p:pic>
      <p:pic>
        <p:nvPicPr>
          <p:cNvPr id="182276" name="Picture 4" descr="http://heliograph.ru/images/346310_vatikan-stancy-rafaely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1268760"/>
            <a:ext cx="4293163" cy="3219872"/>
          </a:xfrm>
          <a:prstGeom prst="rect">
            <a:avLst/>
          </a:prstGeom>
          <a:noFill/>
        </p:spPr>
      </p:pic>
      <p:pic>
        <p:nvPicPr>
          <p:cNvPr id="182277" name="Picture 5" descr="E:\Users\Кристина\Desktop\Италия\Новая папка\IMG_46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3789040"/>
            <a:ext cx="3888432" cy="29043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Сикстинская капелла</a:t>
            </a:r>
            <a:endParaRPr lang="uk-UA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87394" name="Picture 2" descr="http://www.babylonhobbies.com/ebay/pictures/EDU_16065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0768"/>
            <a:ext cx="9144000" cy="44784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89442" name="AutoShape 2" descr="http://kontakttour.com.ua/wp-content/uploads/2014/10/10_3_304_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89444" name="AutoShape 4" descr="http://kontakttour.com.ua/wp-content/uploads/2014/10/10_3_304_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89446" name="Picture 6" descr="http://kontakttour.com.ua/wp-content/uploads/2014/10/10_3_304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994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pp.vk.me/c836131/v836131046/12439/2de95gqmlR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73888">
            <a:off x="6207012" y="305238"/>
            <a:ext cx="2556752" cy="3425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Users\Кристина\Desktop\отчет\картинки\add-to-web-blog-forum-download-1-4-mb-add-to-favorites-GgYPMj-clipa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4354830"/>
          </a:xfrm>
          <a:prstGeom prst="rect">
            <a:avLst/>
          </a:prstGeom>
          <a:noFill/>
        </p:spPr>
      </p:pic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>
          <a:xfrm>
            <a:off x="827584" y="2492896"/>
            <a:ext cx="7550646" cy="2262188"/>
          </a:xfrm>
        </p:spPr>
        <p:txBody>
          <a:bodyPr/>
          <a:lstStyle/>
          <a:p>
            <a:pPr algn="ctr" eaLnBrk="1" hangingPunct="1"/>
            <a:r>
              <a:rPr lang="ru-RU" altLang="ru-RU" dirty="0" smtClean="0"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Сувенирный сервис Италии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22471" y="5373216"/>
            <a:ext cx="3305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Cambria Math" pitchFamily="18" charset="0"/>
                <a:ea typeface="Cambria Math" pitchFamily="18" charset="0"/>
              </a:rPr>
              <a:t>Докладчик – Гончарова Ю. </a:t>
            </a:r>
            <a:endParaRPr lang="uk-UA" sz="2000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1403648" y="1"/>
            <a:ext cx="6175871" cy="692696"/>
          </a:xfrm>
        </p:spPr>
        <p:txBody>
          <a:bodyPr/>
          <a:lstStyle/>
          <a:p>
            <a:pPr eaLnBrk="1" hangingPunct="1"/>
            <a:r>
              <a:rPr lang="ru-RU" altLang="ru-RU" sz="3200" dirty="0" smtClean="0">
                <a:latin typeface="Times New Roman" pitchFamily="18" charset="0"/>
                <a:cs typeface="Times New Roman" pitchFamily="18" charset="0"/>
              </a:rPr>
              <a:t>Сувениры Венеции</a:t>
            </a:r>
          </a:p>
        </p:txBody>
      </p:sp>
      <p:sp>
        <p:nvSpPr>
          <p:cNvPr id="19461" name="TextBox 5"/>
          <p:cNvSpPr txBox="1">
            <a:spLocks noChangeArrowheads="1"/>
          </p:cNvSpPr>
          <p:nvPr/>
        </p:nvSpPr>
        <p:spPr bwMode="auto">
          <a:xfrm>
            <a:off x="2051720" y="692696"/>
            <a:ext cx="485179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3600" dirty="0">
                <a:latin typeface="Times New Roman" pitchFamily="18" charset="0"/>
                <a:cs typeface="Times New Roman" pitchFamily="18" charset="0"/>
              </a:rPr>
              <a:t>Венецианские маски</a:t>
            </a:r>
          </a:p>
        </p:txBody>
      </p:sp>
      <p:pic>
        <p:nvPicPr>
          <p:cNvPr id="20482" name="Picture 2" descr="E:\Users\Кристина\Desktop\отчет\картинки\fQdrrWaS9z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284984"/>
            <a:ext cx="4970493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5184576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2915816" y="0"/>
            <a:ext cx="6684169" cy="991393"/>
          </a:xfrm>
        </p:spPr>
        <p:txBody>
          <a:bodyPr/>
          <a:lstStyle/>
          <a:p>
            <a:pPr eaLnBrk="1" hangingPunct="1"/>
            <a:r>
              <a:rPr lang="ru-RU" altLang="ru-RU" dirty="0" smtClean="0"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Венецианское золото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8" y="3079750"/>
            <a:ext cx="3774840" cy="3778250"/>
          </a:xfrm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836712"/>
            <a:ext cx="2672393" cy="3143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997138"/>
            <a:ext cx="4597814" cy="2860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"/>
            <a:ext cx="2406493" cy="3212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472" y="836712"/>
            <a:ext cx="3408696" cy="3036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1691680" y="0"/>
            <a:ext cx="6108105" cy="836711"/>
          </a:xfrm>
        </p:spPr>
        <p:txBody>
          <a:bodyPr/>
          <a:lstStyle/>
          <a:p>
            <a:pPr eaLnBrk="1" hangingPunct="1"/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Венецианская лампа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4704"/>
            <a:ext cx="3419872" cy="5616624"/>
          </a:xfrm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764704"/>
            <a:ext cx="5508104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179512" y="127001"/>
            <a:ext cx="8448948" cy="1069751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altLang="ru-RU" sz="3600" dirty="0" smtClean="0"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Настенные часы по мотивам творчества С. Дали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4572000" cy="4680520"/>
          </a:xfrm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12776"/>
            <a:ext cx="4355976" cy="4814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3096344" cy="3485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9" y="621660"/>
            <a:ext cx="2339752" cy="5192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222" y="57648"/>
            <a:ext cx="3452034" cy="3452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3626343" cy="3226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628903"/>
            <a:ext cx="3163137" cy="2896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11960" cy="352464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922"/>
          <a:stretch/>
        </p:blipFill>
        <p:spPr>
          <a:xfrm>
            <a:off x="1" y="3524642"/>
            <a:ext cx="4211959" cy="33333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0"/>
            <a:ext cx="2490564" cy="35246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524642"/>
            <a:ext cx="4932039" cy="33333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348" b="12203"/>
          <a:stretch/>
        </p:blipFill>
        <p:spPr>
          <a:xfrm>
            <a:off x="6677979" y="1"/>
            <a:ext cx="2466021" cy="35246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83841770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1547664" y="0"/>
            <a:ext cx="5904656" cy="836711"/>
          </a:xfrm>
        </p:spPr>
        <p:txBody>
          <a:bodyPr/>
          <a:lstStyle/>
          <a:p>
            <a:pPr eaLnBrk="1" hangingPunct="1"/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Сувениры Флоренции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889723"/>
            <a:ext cx="3744416" cy="2968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3542504" cy="3111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268761"/>
            <a:ext cx="3995936" cy="3024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583" name="TextBox 7"/>
          <p:cNvSpPr txBox="1">
            <a:spLocks noChangeArrowheads="1"/>
          </p:cNvSpPr>
          <p:nvPr/>
        </p:nvSpPr>
        <p:spPr bwMode="auto">
          <a:xfrm>
            <a:off x="1187624" y="764704"/>
            <a:ext cx="70174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2800" dirty="0">
                <a:latin typeface="Times New Roman" pitchFamily="18" charset="0"/>
                <a:cs typeface="Times New Roman" pitchFamily="18" charset="0"/>
              </a:rPr>
              <a:t>Кожаные изделия и ювелирные украшения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3347864" y="188640"/>
            <a:ext cx="5619600" cy="1279525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3600" dirty="0" smtClean="0"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Кофе и конфеты</a:t>
            </a:r>
            <a:br>
              <a:rPr lang="ru-RU" altLang="ru-RU" sz="3600" dirty="0" smtClean="0">
                <a:latin typeface="Cambria Math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altLang="ru-RU" sz="3600" dirty="0" smtClean="0"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«Пьяная вишня»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98" y="332858"/>
            <a:ext cx="2544317" cy="3144285"/>
          </a:xfrm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84" y="3474929"/>
            <a:ext cx="2655431" cy="3219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356992"/>
            <a:ext cx="3275857" cy="3173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700808"/>
            <a:ext cx="3402378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927497" y="1"/>
            <a:ext cx="7700963" cy="128111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Ликер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Лимончелло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сухое красное вино Кьянти</a:t>
            </a:r>
            <a:endParaRPr lang="ru-RU" alt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56792"/>
            <a:ext cx="3888432" cy="5115634"/>
          </a:xfrm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40768"/>
            <a:ext cx="3024336" cy="5517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2123728" y="0"/>
            <a:ext cx="5112568" cy="908719"/>
          </a:xfrm>
        </p:spPr>
        <p:txBody>
          <a:bodyPr/>
          <a:lstStyle/>
          <a:p>
            <a:pPr eaLnBrk="1" hangingPunct="1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Сувениры Рима</a:t>
            </a:r>
          </a:p>
        </p:txBody>
      </p:sp>
      <p:sp>
        <p:nvSpPr>
          <p:cNvPr id="27651" name="Прямоугольник 3"/>
          <p:cNvSpPr>
            <a:spLocks noChangeArrowheads="1"/>
          </p:cNvSpPr>
          <p:nvPr/>
        </p:nvSpPr>
        <p:spPr bwMode="auto">
          <a:xfrm>
            <a:off x="1403648" y="764704"/>
            <a:ext cx="675903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Магниты, пепельницы, статуэтки</a:t>
            </a:r>
          </a:p>
        </p:txBody>
      </p:sp>
      <p:pic>
        <p:nvPicPr>
          <p:cNvPr id="2" name="Рисунок 1" descr="http://lions-guides.ru/uploads/spool/%D1%80%D0%B8%D0%B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92626"/>
            <a:ext cx="7344816" cy="52806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369820" cy="98504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Игрушки и декоративные изделия из натурального дерева</a:t>
            </a:r>
          </a:p>
        </p:txBody>
      </p:sp>
      <p:pic>
        <p:nvPicPr>
          <p:cNvPr id="2" name="Рисунок 2" descr="http://lions-guides.ru/uploads/spool/%D1%80%D0%B8%D0%BC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052736"/>
            <a:ext cx="4392488" cy="58389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820472" cy="95805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Керамическая посуда ручной работы</a:t>
            </a:r>
          </a:p>
        </p:txBody>
      </p:sp>
      <p:pic>
        <p:nvPicPr>
          <p:cNvPr id="2" name="Рисунок 3" descr="http://lions-guides.ru/uploads/spool/%D1%80%D0%B8%D0%BC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40255"/>
            <a:ext cx="4680519" cy="58076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1763688" y="1"/>
            <a:ext cx="5705104" cy="836711"/>
          </a:xfrm>
        </p:spPr>
        <p:txBody>
          <a:bodyPr/>
          <a:lstStyle/>
          <a:p>
            <a:pPr eaLnBrk="1" hangingPunct="1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Сувениры Ватикана</a:t>
            </a:r>
          </a:p>
        </p:txBody>
      </p:sp>
      <p:sp>
        <p:nvSpPr>
          <p:cNvPr id="30723" name="Прямоугольник 3"/>
          <p:cNvSpPr>
            <a:spLocks noChangeArrowheads="1"/>
          </p:cNvSpPr>
          <p:nvPr/>
        </p:nvSpPr>
        <p:spPr bwMode="auto">
          <a:xfrm>
            <a:off x="2699792" y="908720"/>
            <a:ext cx="378911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Церковная утварь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99142"/>
            <a:ext cx="7632848" cy="5414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6912768" cy="10081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Ватиканские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почтовые марки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908720"/>
            <a:ext cx="6192688" cy="5753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611560" y="100013"/>
            <a:ext cx="8014519" cy="12811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Магниты, календари, копии скульптур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2696"/>
            <a:ext cx="3295208" cy="2926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609" y="740120"/>
            <a:ext cx="3422276" cy="3030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852" y="3842212"/>
            <a:ext cx="3813148" cy="2888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9523"/>
            <a:ext cx="3513812" cy="312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060848"/>
            <a:ext cx="3175385" cy="282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Users\Кристина\Desktop\отчет\картинки\add-to-web-blog-forum-download-1-4-mb-add-to-favorites-GgYPMj-clipa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435483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8032" y="2924944"/>
            <a:ext cx="7772400" cy="1470025"/>
          </a:xfrm>
        </p:spPr>
        <p:txBody>
          <a:bodyPr/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Транспортный сервис в Италии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11147" y="5333146"/>
            <a:ext cx="3073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Cambria Math" pitchFamily="18" charset="0"/>
                <a:ea typeface="Cambria Math" pitchFamily="18" charset="0"/>
              </a:rPr>
              <a:t>Докладчик – </a:t>
            </a:r>
            <a:r>
              <a:rPr lang="ru-RU" sz="2000" dirty="0" err="1" smtClean="0">
                <a:latin typeface="Cambria Math" pitchFamily="18" charset="0"/>
                <a:ea typeface="Cambria Math" pitchFamily="18" charset="0"/>
              </a:rPr>
              <a:t>Бочарова</a:t>
            </a:r>
            <a:r>
              <a:rPr lang="ru-RU" sz="2000" dirty="0" smtClean="0">
                <a:latin typeface="Cambria Math" pitchFamily="18" charset="0"/>
                <a:ea typeface="Cambria Math" pitchFamily="18" charset="0"/>
              </a:rPr>
              <a:t> А.</a:t>
            </a:r>
            <a:endParaRPr lang="uk-UA" sz="2000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14841"/>
            <a:ext cx="4572000" cy="3158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96952"/>
            <a:ext cx="4768435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5202"/>
          <a:stretch/>
        </p:blipFill>
        <p:spPr>
          <a:xfrm>
            <a:off x="-36512" y="-14841"/>
            <a:ext cx="4792184" cy="3158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62299"/>
            <a:ext cx="4572000" cy="3884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699408463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7571184" cy="850106"/>
          </a:xfrm>
        </p:spPr>
        <p:txBody>
          <a:bodyPr/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Городской автобус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5362" name="Picture 2" descr="http://travelermap.ru/wp-content/uploads/2015/02/Roma-Transport-870x3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052736"/>
            <a:ext cx="5616624" cy="2195003"/>
          </a:xfrm>
          <a:prstGeom prst="rect">
            <a:avLst/>
          </a:prstGeom>
          <a:noFill/>
        </p:spPr>
      </p:pic>
      <p:pic>
        <p:nvPicPr>
          <p:cNvPr id="15364" name="Picture 4" descr="http://s0.tochka.net/travel/g_8764/img_10/ogmnuovshodqjbs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356992"/>
            <a:ext cx="3887754" cy="2915816"/>
          </a:xfrm>
          <a:prstGeom prst="rect">
            <a:avLst/>
          </a:prstGeom>
          <a:noFill/>
        </p:spPr>
      </p:pic>
      <p:pic>
        <p:nvPicPr>
          <p:cNvPr id="15366" name="Picture 6" descr="http://kak-doehat.ru/images/3-Transport-Franc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429000"/>
            <a:ext cx="4597085" cy="2808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Автобус для инвалидов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8436" name="Picture 4" descr="http://bus-chelny.ru/media/paz_320412_vector_gor_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8037" y="2276872"/>
            <a:ext cx="4128459" cy="3096344"/>
          </a:xfrm>
          <a:prstGeom prst="rect">
            <a:avLst/>
          </a:prstGeom>
          <a:noFill/>
        </p:spPr>
      </p:pic>
      <p:pic>
        <p:nvPicPr>
          <p:cNvPr id="18434" name="Picture 2" descr="https://pp.vk.me/c626820/v626820656/5865a/fpKmsgj37Fs.jpg"/>
          <p:cNvPicPr>
            <a:picLocks noChangeAspect="1" noChangeArrowheads="1"/>
          </p:cNvPicPr>
          <p:nvPr/>
        </p:nvPicPr>
        <p:blipFill>
          <a:blip r:embed="rId4" cstate="print"/>
          <a:srcRect b="32432"/>
          <a:stretch>
            <a:fillRect/>
          </a:stretch>
        </p:blipFill>
        <p:spPr bwMode="auto">
          <a:xfrm>
            <a:off x="323528" y="980728"/>
            <a:ext cx="4464496" cy="5367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4211960" cy="936104"/>
          </a:xfrm>
        </p:spPr>
        <p:txBody>
          <a:bodyPr/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Такси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6386" name="Picture 2" descr="http://www.euromag.ru/storage/c/2011/02/09/1297257710.064645_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492896"/>
            <a:ext cx="5286375" cy="4171951"/>
          </a:xfrm>
          <a:prstGeom prst="rect">
            <a:avLst/>
          </a:prstGeom>
          <a:noFill/>
        </p:spPr>
      </p:pic>
      <p:pic>
        <p:nvPicPr>
          <p:cNvPr id="16388" name="Picture 4" descr="https://traveljay.ru/upload/%D1%82%D0%B0%D0%BA%D1%81%D0%B8%20%D0%B2%20%D0%B8%D1%82%D0%B0%D0%BB%D0%B8%D0%B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88640"/>
            <a:ext cx="4104456" cy="3078343"/>
          </a:xfrm>
          <a:prstGeom prst="rect">
            <a:avLst/>
          </a:prstGeom>
          <a:noFill/>
        </p:spPr>
      </p:pic>
      <p:sp>
        <p:nvSpPr>
          <p:cNvPr id="16392" name="AutoShape 8" descr="http://telegraf.by/img2/newscontent/2013-01/4alg1p_w600h5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94" name="Picture 10" descr="http://telegraf.by/img2/newscontent/2013-01/4alg1p_w600h5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3645025"/>
            <a:ext cx="3452947" cy="25724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4644008" cy="1143000"/>
          </a:xfrm>
        </p:spPr>
        <p:txBody>
          <a:bodyPr/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Метро в Риме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7410" name="Picture 2" descr="http://www.italyforyou.ru/img/countryInfo/rPubTrans/shemaMetropolitenaRi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6792"/>
            <a:ext cx="4139952" cy="3278547"/>
          </a:xfrm>
          <a:prstGeom prst="rect">
            <a:avLst/>
          </a:prstGeom>
          <a:noFill/>
        </p:spPr>
      </p:pic>
      <p:pic>
        <p:nvPicPr>
          <p:cNvPr id="17412" name="Picture 4" descr="http://mskpartner.ru/wp-content/uploads/2014/01/metro-v-rime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356992"/>
            <a:ext cx="4788024" cy="3194583"/>
          </a:xfrm>
          <a:prstGeom prst="rect">
            <a:avLst/>
          </a:prstGeom>
          <a:noFill/>
        </p:spPr>
      </p:pic>
      <p:pic>
        <p:nvPicPr>
          <p:cNvPr id="17414" name="Picture 6" descr="http://torome.ru/wp-content/uploads/2015/01/Rome-Metro2-600x3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260648"/>
            <a:ext cx="4680520" cy="29136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5104" y="764704"/>
            <a:ext cx="4978896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Авиационный транспорт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9460" name="Picture 4" descr="http://img0.liveinternet.ru/images/attach/c/11/115/812/115812664_large_n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22" y="3356992"/>
            <a:ext cx="5967986" cy="3356993"/>
          </a:xfrm>
          <a:prstGeom prst="rect">
            <a:avLst/>
          </a:prstGeom>
          <a:noFill/>
        </p:spPr>
      </p:pic>
      <p:pic>
        <p:nvPicPr>
          <p:cNvPr id="19458" name="Picture 2" descr="http://www.continenttour.ru/news_im/1242040546.jpg"/>
          <p:cNvPicPr>
            <a:picLocks noChangeAspect="1" noChangeArrowheads="1"/>
          </p:cNvPicPr>
          <p:nvPr/>
        </p:nvPicPr>
        <p:blipFill>
          <a:blip r:embed="rId4" cstate="print"/>
          <a:srcRect b="4241"/>
          <a:stretch>
            <a:fillRect/>
          </a:stretch>
        </p:blipFill>
        <p:spPr bwMode="auto">
          <a:xfrm>
            <a:off x="107504" y="116632"/>
            <a:ext cx="4536504" cy="32580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085584" cy="908720"/>
          </a:xfrm>
        </p:spPr>
        <p:txBody>
          <a:bodyPr/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Железнодорожный транспорт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20482" name="Picture 2" descr="http://www.euroburo.ru/_mod_files/ce_images/news/frecciaros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34846"/>
            <a:ext cx="4283968" cy="2854194"/>
          </a:xfrm>
          <a:prstGeom prst="rect">
            <a:avLst/>
          </a:prstGeom>
          <a:noFill/>
        </p:spPr>
      </p:pic>
      <p:pic>
        <p:nvPicPr>
          <p:cNvPr id="20484" name="Picture 4" descr="http://tripsmile.ru/wp-content/uploads/2013/08/Transport_Italy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908720"/>
            <a:ext cx="4248472" cy="2808312"/>
          </a:xfrm>
          <a:prstGeom prst="rect">
            <a:avLst/>
          </a:prstGeom>
          <a:noFill/>
        </p:spPr>
      </p:pic>
      <p:pic>
        <p:nvPicPr>
          <p:cNvPr id="20488" name="Picture 8" descr="http://www.tourua.com/pic/news/e21dc3937a22eac6b5394fc2f632a18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933056"/>
            <a:ext cx="4434177" cy="2592288"/>
          </a:xfrm>
          <a:prstGeom prst="rect">
            <a:avLst/>
          </a:prstGeom>
          <a:noFill/>
        </p:spPr>
      </p:pic>
      <p:pic>
        <p:nvPicPr>
          <p:cNvPr id="20486" name="Picture 6" descr="http://www.automotonews.ru/wp-content/uploads/2012/04/%D0%9F%D0%BE%D0%B5%D0%B7%D0%B4-Ferrar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3861048"/>
            <a:ext cx="4513927" cy="2808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0"/>
            <a:ext cx="4871392" cy="98072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Водный транспорт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21510" name="Picture 6" descr="http://www.italytravel.com/wp-content/uploads/2012/02/3370237150_31253fcc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01008"/>
            <a:ext cx="4762500" cy="3168352"/>
          </a:xfrm>
          <a:prstGeom prst="rect">
            <a:avLst/>
          </a:prstGeom>
          <a:noFill/>
        </p:spPr>
      </p:pic>
      <p:pic>
        <p:nvPicPr>
          <p:cNvPr id="21506" name="Picture 2" descr="http://esliustal.ru/upload/img/temp_post_content/accba98afbdeb5c8a8f85c04e8124d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908720"/>
            <a:ext cx="4752528" cy="2520280"/>
          </a:xfrm>
          <a:prstGeom prst="rect">
            <a:avLst/>
          </a:prstGeom>
          <a:noFill/>
        </p:spPr>
      </p:pic>
      <p:pic>
        <p:nvPicPr>
          <p:cNvPr id="21508" name="Picture 4" descr="http://img-2008-02.photosight.ru/04/25347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936104"/>
            <a:ext cx="3923928" cy="5661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Users\Кристина\Desktop\отчет\картинки\add-to-web-blog-forum-download-1-4-mb-add-to-favorites-GgYPMj-clipa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435483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751063"/>
            <a:ext cx="7772400" cy="1470025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Информационный сервис</a:t>
            </a:r>
            <a:endParaRPr lang="ru-RU" sz="4000" dirty="0">
              <a:latin typeface="Cambria Math" pitchFamily="18" charset="0"/>
              <a:ea typeface="Cambria Math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71800" y="5326360"/>
            <a:ext cx="3416424" cy="478904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Докладчик - Смирнова М.</a:t>
            </a:r>
            <a:endParaRPr lang="ru-RU" sz="2000" dirty="0">
              <a:solidFill>
                <a:schemeClr val="tx1"/>
              </a:solidFill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78098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Туристско-информационные центры</a:t>
            </a:r>
            <a:endParaRPr lang="ru-RU" sz="3600" dirty="0">
              <a:latin typeface="Cambria Math" pitchFamily="18" charset="0"/>
              <a:ea typeface="Cambria Math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Мария\Desktop\инф\IMG_20161116_1618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1" y="1124744"/>
            <a:ext cx="3197155" cy="5328592"/>
          </a:xfrm>
          <a:prstGeom prst="rect">
            <a:avLst/>
          </a:prstGeom>
          <a:noFill/>
        </p:spPr>
      </p:pic>
      <p:pic>
        <p:nvPicPr>
          <p:cNvPr id="2052" name="Picture 4" descr="C:\Users\Мария\Desktop\инф\IMG_20161116_1618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1124744"/>
            <a:ext cx="4392488" cy="2635493"/>
          </a:xfrm>
          <a:prstGeom prst="rect">
            <a:avLst/>
          </a:prstGeom>
          <a:noFill/>
        </p:spPr>
      </p:pic>
      <p:pic>
        <p:nvPicPr>
          <p:cNvPr id="2053" name="Picture 5" descr="C:\Users\Мария\Desktop\инф\IMG_20161116_1620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3861048"/>
            <a:ext cx="4392488" cy="2592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Туристско-информационные центры</a:t>
            </a:r>
            <a:endParaRPr lang="ru-RU" sz="36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3074" name="Picture 2" descr="C:\Users\Мария\Desktop\инф\PIT-630x4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916832"/>
            <a:ext cx="5103567" cy="3528392"/>
          </a:xfrm>
          <a:prstGeom prst="rect">
            <a:avLst/>
          </a:prstGeom>
          <a:noFill/>
        </p:spPr>
      </p:pic>
      <p:pic>
        <p:nvPicPr>
          <p:cNvPr id="3075" name="Picture 3" descr="C:\Users\Мария\Desktop\инф\IMG_20161116_1347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052736"/>
            <a:ext cx="3274334" cy="53372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Users\Кристина\Desktop\отчет\картинки\add-to-web-blog-forum-download-1-4-mb-add-to-favorites-GgYPMj-clipa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18386"/>
            <a:ext cx="9144000" cy="435483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2348880"/>
            <a:ext cx="6858000" cy="23876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Cambria Math" pitchFamily="18" charset="0"/>
                <a:ea typeface="Cambria Math" pitchFamily="18" charset="0"/>
              </a:rPr>
              <a:t>Общая характеристика маршрута </a:t>
            </a:r>
            <a:endParaRPr lang="ru-RU" sz="3600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15816" y="5261138"/>
            <a:ext cx="3081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Cambria Math" pitchFamily="18" charset="0"/>
                <a:ea typeface="Cambria Math" pitchFamily="18" charset="0"/>
              </a:rPr>
              <a:t>Докладчик – Полякова С.</a:t>
            </a:r>
            <a:endParaRPr lang="uk-UA" sz="2000" dirty="0"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6613006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435280" cy="922114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Информационные материалы для туристов</a:t>
            </a:r>
            <a:endParaRPr lang="ru-RU" sz="3200" dirty="0">
              <a:latin typeface="Cambria Math" pitchFamily="18" charset="0"/>
              <a:ea typeface="Cambria Math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4664" t="25591" r="13004" b="31004"/>
          <a:stretch>
            <a:fillRect/>
          </a:stretch>
        </p:blipFill>
        <p:spPr bwMode="auto">
          <a:xfrm>
            <a:off x="323528" y="836712"/>
            <a:ext cx="832340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Fo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005064"/>
            <a:ext cx="3977382" cy="2448272"/>
          </a:xfrm>
          <a:prstGeom prst="rect">
            <a:avLst/>
          </a:prstGeom>
          <a:noFill/>
        </p:spPr>
      </p:pic>
      <p:pic>
        <p:nvPicPr>
          <p:cNvPr id="1034" name="Picture 10" descr="http://turismoroma.it/lang/wp-content/themes/turismoroma_lang/img/roma_map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717032"/>
            <a:ext cx="3600400" cy="30003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Продажа продуктов туристического характера</a:t>
            </a:r>
            <a:endParaRPr lang="ru-RU" sz="3600" dirty="0">
              <a:latin typeface="Cambria Math" pitchFamily="18" charset="0"/>
              <a:ea typeface="Cambria Math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Мария\Desktop\инф\card-RomaPass1-630x4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116" y="1268760"/>
            <a:ext cx="4649916" cy="2952328"/>
          </a:xfrm>
          <a:prstGeom prst="rect">
            <a:avLst/>
          </a:prstGeom>
          <a:noFill/>
        </p:spPr>
      </p:pic>
      <p:pic>
        <p:nvPicPr>
          <p:cNvPr id="4100" name="Picture 4" descr="Charta-Roma_new_cov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380612"/>
            <a:ext cx="3744416" cy="2708462"/>
          </a:xfrm>
          <a:prstGeom prst="rect">
            <a:avLst/>
          </a:prstGeom>
          <a:noFill/>
        </p:spPr>
      </p:pic>
      <p:pic>
        <p:nvPicPr>
          <p:cNvPr id="4102" name="Picture 6" descr="http://italikus.com/uploads/posts/2014-11/1415962247_d0b1d0b8d0bbd0b5d182d18b-d0bcd0b5d182d180d0be-d0b0d0b2d182d0bed0b1d183d181281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396599"/>
            <a:ext cx="3960440" cy="2228211"/>
          </a:xfrm>
          <a:prstGeom prst="rect">
            <a:avLst/>
          </a:prstGeom>
          <a:noFill/>
        </p:spPr>
      </p:pic>
      <p:pic>
        <p:nvPicPr>
          <p:cNvPr id="4104" name="Picture 8" descr="http://i.colnect.net/f/665/909/Metrebus-Card-Red---Larg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4293096"/>
            <a:ext cx="3649904" cy="23359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Информационные материалы на русском и других языках</a:t>
            </a:r>
            <a:endParaRPr lang="ru-RU" sz="3600" dirty="0">
              <a:latin typeface="Cambria Math" pitchFamily="18" charset="0"/>
              <a:ea typeface="Cambria Math" pitchFamily="18" charset="0"/>
              <a:cs typeface="Times New Roman" pitchFamily="18" charset="0"/>
            </a:endParaRPr>
          </a:p>
        </p:txBody>
      </p:sp>
      <p:pic>
        <p:nvPicPr>
          <p:cNvPr id="4" name="Picture 8" descr="http://chartaroma.it/wp-content/uploads/2014/08/Charta_Roma_multilingu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916832"/>
            <a:ext cx="3893086" cy="3528392"/>
          </a:xfrm>
          <a:prstGeom prst="rect">
            <a:avLst/>
          </a:prstGeom>
          <a:noFill/>
        </p:spPr>
      </p:pic>
      <p:pic>
        <p:nvPicPr>
          <p:cNvPr id="18434" name="Picture 2" descr="https://pp.vk.me/c836632/v836632948/11f01/fKhkbNWI34k.jpg"/>
          <p:cNvPicPr>
            <a:picLocks noChangeAspect="1" noChangeArrowheads="1"/>
          </p:cNvPicPr>
          <p:nvPr/>
        </p:nvPicPr>
        <p:blipFill>
          <a:blip r:embed="rId4" cstate="print"/>
          <a:srcRect l="4374" t="15486" r="12248" b="13386"/>
          <a:stretch>
            <a:fillRect/>
          </a:stretch>
        </p:blipFill>
        <p:spPr bwMode="auto">
          <a:xfrm rot="16200000">
            <a:off x="4846381" y="1316907"/>
            <a:ext cx="3493896" cy="47627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Информация для туристов в городе</a:t>
            </a:r>
            <a:endParaRPr lang="ru-RU" sz="3600" dirty="0">
              <a:latin typeface="Cambria Math" pitchFamily="18" charset="0"/>
              <a:ea typeface="Cambria Math" pitchFamily="18" charset="0"/>
              <a:cs typeface="Times New Roman" pitchFamily="18" charset="0"/>
            </a:endParaRPr>
          </a:p>
        </p:txBody>
      </p:sp>
      <p:pic>
        <p:nvPicPr>
          <p:cNvPr id="19459" name="Picture 3" descr="C:\Users\Мария\Desktop\инф\IMG_20161115_1104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884718"/>
            <a:ext cx="3528392" cy="5784642"/>
          </a:xfrm>
          <a:prstGeom prst="rect">
            <a:avLst/>
          </a:prstGeom>
          <a:noFill/>
        </p:spPr>
      </p:pic>
      <p:pic>
        <p:nvPicPr>
          <p:cNvPr id="19460" name="Picture 4" descr="C:\Users\Мария\Desktop\инф\IMG_20161115_1104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908720"/>
            <a:ext cx="3600400" cy="57606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Информация о туристических объектах</a:t>
            </a:r>
            <a:endParaRPr lang="ru-RU" sz="3600" dirty="0">
              <a:latin typeface="Cambria Math" pitchFamily="18" charset="0"/>
              <a:ea typeface="Cambria Math" pitchFamily="18" charset="0"/>
              <a:cs typeface="Times New Roman" pitchFamily="18" charset="0"/>
            </a:endParaRPr>
          </a:p>
        </p:txBody>
      </p:sp>
      <p:pic>
        <p:nvPicPr>
          <p:cNvPr id="20482" name="Picture 2" descr="C:\Users\Мария\Desktop\инф\IMG_20161116_1134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412776"/>
            <a:ext cx="3168352" cy="5184576"/>
          </a:xfrm>
          <a:prstGeom prst="rect">
            <a:avLst/>
          </a:prstGeom>
          <a:noFill/>
        </p:spPr>
      </p:pic>
      <p:pic>
        <p:nvPicPr>
          <p:cNvPr id="20483" name="Picture 3" descr="C:\Users\Мария\Desktop\инф\IMG_20161116_1136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412776"/>
            <a:ext cx="3312368" cy="5184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5846371" cy="1325563"/>
          </a:xfrm>
        </p:spPr>
        <p:txBody>
          <a:bodyPr/>
          <a:lstStyle/>
          <a:p>
            <a:pPr algn="ctr"/>
            <a:r>
              <a:rPr lang="ru-RU" dirty="0" smtClean="0">
                <a:latin typeface="Cambria Math" pitchFamily="18" charset="0"/>
                <a:ea typeface="Cambria Math" pitchFamily="18" charset="0"/>
              </a:rPr>
              <a:t>1 день. Сан-Марино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18475"/>
            <a:ext cx="4001795" cy="395614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24744"/>
            <a:ext cx="3724317" cy="54664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53455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1 день. Морское побережье Римини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412776"/>
            <a:ext cx="4967723" cy="4911058"/>
          </a:xfrm>
        </p:spPr>
      </p:pic>
    </p:spTree>
    <p:extLst>
      <p:ext uri="{BB962C8B-B14F-4D97-AF65-F5344CB8AC3E}">
        <p14:creationId xmlns="" xmlns:p14="http://schemas.microsoft.com/office/powerpoint/2010/main" val="3818489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.ebayimg.com/images/i/150564296478-0-1/s-l1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4355976" cy="511256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067944" y="332656"/>
            <a:ext cx="4878288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Cambria Math" pitchFamily="18" charset="0"/>
                <a:ea typeface="Cambria Math" pitchFamily="18" charset="0"/>
              </a:rPr>
              <a:t>                   Италия</a:t>
            </a:r>
            <a:r>
              <a:rPr lang="ru-RU" sz="3200" dirty="0" smtClean="0"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(официальное название — </a:t>
            </a:r>
            <a:r>
              <a:rPr lang="ru-RU" b="1" dirty="0" smtClean="0"/>
              <a:t>Итальянская Республика)</a:t>
            </a:r>
            <a:r>
              <a:rPr lang="ru-RU" dirty="0" smtClean="0"/>
              <a:t>  - государство в Южной Европе, в центре Средиземноморья. Занимает </a:t>
            </a:r>
            <a:r>
              <a:rPr lang="ru-RU" dirty="0" err="1" smtClean="0"/>
              <a:t>Апеннинский</a:t>
            </a:r>
            <a:r>
              <a:rPr lang="ru-RU" dirty="0" smtClean="0"/>
              <a:t> полуостров, Балканский полуостров (небольшую часть), </a:t>
            </a:r>
            <a:r>
              <a:rPr lang="ru-RU" dirty="0" err="1" smtClean="0"/>
              <a:t>Паданскую</a:t>
            </a:r>
            <a:r>
              <a:rPr lang="ru-RU" dirty="0" smtClean="0"/>
              <a:t> равнину, южные склоны Альп, острова Сицилия, Сардиния и ряд мелких островов.</a:t>
            </a:r>
          </a:p>
          <a:p>
            <a:r>
              <a:rPr lang="ru-RU" dirty="0" smtClean="0"/>
              <a:t>На территории Италии находится 155 памятников всемирного наследия ЮНЕСКО — больше, чем в какой-либо другой стране мира.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067944" y="4077072"/>
            <a:ext cx="489903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Язык</a:t>
            </a:r>
            <a:r>
              <a:rPr lang="ru-RU" dirty="0" smtClean="0"/>
              <a:t> – итальянский</a:t>
            </a:r>
          </a:p>
          <a:p>
            <a:r>
              <a:rPr lang="ru-RU" b="1" dirty="0" smtClean="0"/>
              <a:t>Столица</a:t>
            </a:r>
            <a:r>
              <a:rPr lang="ru-RU" dirty="0" smtClean="0"/>
              <a:t> – Рим</a:t>
            </a:r>
          </a:p>
          <a:p>
            <a:r>
              <a:rPr lang="ru-RU" b="1" dirty="0" smtClean="0"/>
              <a:t>Форма</a:t>
            </a:r>
            <a:r>
              <a:rPr lang="ru-RU" dirty="0" smtClean="0"/>
              <a:t> </a:t>
            </a:r>
            <a:r>
              <a:rPr lang="ru-RU" b="1" dirty="0" smtClean="0"/>
              <a:t>правления</a:t>
            </a:r>
            <a:r>
              <a:rPr lang="ru-RU" dirty="0" smtClean="0"/>
              <a:t> – парламентская республика</a:t>
            </a:r>
          </a:p>
          <a:p>
            <a:r>
              <a:rPr lang="ru-RU" b="1" dirty="0" smtClean="0"/>
              <a:t>Президент</a:t>
            </a:r>
            <a:r>
              <a:rPr lang="ru-RU" dirty="0" smtClean="0"/>
              <a:t> – </a:t>
            </a:r>
            <a:r>
              <a:rPr lang="ru-RU" dirty="0" err="1" smtClean="0"/>
              <a:t>Серджио</a:t>
            </a:r>
            <a:r>
              <a:rPr lang="ru-RU" dirty="0" smtClean="0"/>
              <a:t> </a:t>
            </a:r>
            <a:r>
              <a:rPr lang="ru-RU" dirty="0" err="1" smtClean="0"/>
              <a:t>Маттарелла</a:t>
            </a:r>
            <a:endParaRPr lang="ru-RU" dirty="0" smtClean="0"/>
          </a:p>
          <a:p>
            <a:r>
              <a:rPr lang="ru-RU" b="1" dirty="0" smtClean="0"/>
              <a:t>Премьер-министр</a:t>
            </a:r>
            <a:r>
              <a:rPr lang="ru-RU" dirty="0" smtClean="0"/>
              <a:t> – </a:t>
            </a:r>
            <a:r>
              <a:rPr lang="ru-RU" dirty="0" err="1" smtClean="0"/>
              <a:t>Маттео</a:t>
            </a:r>
            <a:r>
              <a:rPr lang="ru-RU" dirty="0" smtClean="0"/>
              <a:t> </a:t>
            </a:r>
            <a:r>
              <a:rPr lang="ru-RU" dirty="0" err="1" smtClean="0"/>
              <a:t>Ренци</a:t>
            </a:r>
            <a:endParaRPr lang="ru-RU" dirty="0" smtClean="0"/>
          </a:p>
          <a:p>
            <a:r>
              <a:rPr lang="ru-RU" b="1" dirty="0" smtClean="0"/>
              <a:t>Население</a:t>
            </a:r>
            <a:r>
              <a:rPr lang="ru-RU" dirty="0" smtClean="0"/>
              <a:t> – 60 795 612 чел.</a:t>
            </a:r>
          </a:p>
          <a:p>
            <a:r>
              <a:rPr lang="ru-RU" b="1" dirty="0" smtClean="0"/>
              <a:t>Валюта</a:t>
            </a:r>
            <a:r>
              <a:rPr lang="ru-RU" dirty="0" smtClean="0"/>
              <a:t> - евро</a:t>
            </a:r>
            <a:endParaRPr lang="uk-UA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2 день. Венеция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56792"/>
            <a:ext cx="4351338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2"/>
            <a:ext cx="4283323" cy="43204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42893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ru-RU" dirty="0">
                <a:latin typeface="Cambria Math" pitchFamily="18" charset="0"/>
                <a:ea typeface="Cambria Math" pitchFamily="18" charset="0"/>
              </a:rPr>
              <a:t>2</a:t>
            </a:r>
            <a:r>
              <a:rPr lang="ru-RU" dirty="0" smtClean="0">
                <a:latin typeface="Cambria Math" pitchFamily="18" charset="0"/>
                <a:ea typeface="Cambria Math" pitchFamily="18" charset="0"/>
              </a:rPr>
              <a:t> и 3 день. </a:t>
            </a:r>
            <a:r>
              <a:rPr lang="ru-RU" dirty="0" err="1" smtClean="0">
                <a:latin typeface="Cambria Math" pitchFamily="18" charset="0"/>
                <a:ea typeface="Cambria Math" pitchFamily="18" charset="0"/>
              </a:rPr>
              <a:t>Монтекатини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4634660" cy="458179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196752"/>
            <a:ext cx="3459519" cy="54726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03135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886700" cy="1325563"/>
          </a:xfrm>
        </p:spPr>
        <p:txBody>
          <a:bodyPr/>
          <a:lstStyle/>
          <a:p>
            <a:pPr algn="ctr"/>
            <a:r>
              <a:rPr lang="ru-RU" dirty="0">
                <a:latin typeface="Cambria Math" pitchFamily="18" charset="0"/>
                <a:ea typeface="Cambria Math" pitchFamily="18" charset="0"/>
              </a:rPr>
              <a:t>3</a:t>
            </a:r>
            <a:r>
              <a:rPr lang="ru-RU" dirty="0" smtClean="0">
                <a:latin typeface="Cambria Math" pitchFamily="18" charset="0"/>
                <a:ea typeface="Cambria Math" pitchFamily="18" charset="0"/>
              </a:rPr>
              <a:t> день. Флоренция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340768"/>
            <a:ext cx="4572000" cy="451984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340768"/>
            <a:ext cx="4540134" cy="45365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199401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7886700" cy="1325563"/>
          </a:xfrm>
        </p:spPr>
        <p:txBody>
          <a:bodyPr/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3 день. Пиза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31640" y="980728"/>
            <a:ext cx="6408712" cy="56966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644215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1"/>
            <a:ext cx="5472608" cy="10527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Cambria Math" pitchFamily="18" charset="0"/>
                <a:ea typeface="Cambria Math" pitchFamily="18" charset="0"/>
              </a:rPr>
              <a:t>4 день. Галерея </a:t>
            </a:r>
            <a:r>
              <a:rPr lang="ru-RU" dirty="0" err="1" smtClean="0">
                <a:latin typeface="Cambria Math" pitchFamily="18" charset="0"/>
                <a:ea typeface="Cambria Math" pitchFamily="18" charset="0"/>
              </a:rPr>
              <a:t>Питти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40768"/>
            <a:ext cx="4572000" cy="457200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40768"/>
            <a:ext cx="4588849" cy="45365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183462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7670676" cy="836711"/>
          </a:xfrm>
        </p:spPr>
        <p:txBody>
          <a:bodyPr/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4 день. Сиена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908720"/>
            <a:ext cx="2994508" cy="5501522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340768"/>
            <a:ext cx="4880203" cy="4824536"/>
          </a:xfrm>
        </p:spPr>
      </p:pic>
    </p:spTree>
    <p:extLst>
      <p:ext uri="{BB962C8B-B14F-4D97-AF65-F5344CB8AC3E}">
        <p14:creationId xmlns="" xmlns:p14="http://schemas.microsoft.com/office/powerpoint/2010/main" val="16707266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643192" cy="922114"/>
          </a:xfrm>
        </p:spPr>
        <p:txBody>
          <a:bodyPr/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5 день. Рим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88" y="1052736"/>
            <a:ext cx="4608512" cy="46085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4499992" cy="44999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816856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Cambria Math" pitchFamily="18" charset="0"/>
                <a:ea typeface="Cambria Math" pitchFamily="18" charset="0"/>
              </a:rPr>
              <a:t>6 день. Рим</a:t>
            </a:r>
            <a:endParaRPr lang="ru-RU" sz="40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4953042" cy="48965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980728"/>
            <a:ext cx="3270213" cy="52910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997518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6 день. Неаполь и Помпеи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469193" y="2420888"/>
            <a:ext cx="4674807" cy="41553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908720"/>
            <a:ext cx="4427985" cy="39293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814630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94122"/>
          </a:xfrm>
        </p:spPr>
        <p:txBody>
          <a:bodyPr/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7 день. Ватикан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848"/>
            <a:ext cx="4499992" cy="44486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268760"/>
            <a:ext cx="4644008" cy="45910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49402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Users\Кристина\Desktop\отчет\картинки\add-to-web-blog-forum-download-1-4-mb-add-to-favorites-GgYPMj-clipa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18386"/>
            <a:ext cx="9144000" cy="435483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2852936"/>
            <a:ext cx="9144000" cy="1470025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Cambria Math" pitchFamily="18" charset="0"/>
                <a:ea typeface="Cambria Math" pitchFamily="18" charset="0"/>
              </a:rPr>
              <a:t>Италия как культурно-исторический центр</a:t>
            </a:r>
            <a:endParaRPr lang="ru-RU" sz="4000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13301" y="5373216"/>
            <a:ext cx="32428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Cambria Math" pitchFamily="18" charset="0"/>
                <a:ea typeface="Cambria Math" pitchFamily="18" charset="0"/>
              </a:rPr>
              <a:t>Докладчик – Мурашова О. </a:t>
            </a:r>
            <a:endParaRPr lang="uk-UA" sz="2000" dirty="0"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314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Users\Кристина\Desktop\отчет\картинки\add-to-web-blog-forum-download-1-4-mb-add-to-favorites-GgYPMj-clipa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18386"/>
            <a:ext cx="9144000" cy="435483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835696" y="3284984"/>
            <a:ext cx="55114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Cambria Math" pitchFamily="18" charset="0"/>
                <a:ea typeface="Cambria Math" pitchFamily="18" charset="0"/>
              </a:rPr>
              <a:t>Сан-Марино и Ватикан</a:t>
            </a:r>
            <a:endParaRPr lang="uk-UA" sz="4000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3808" y="5373216"/>
            <a:ext cx="3217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Cambria Math" pitchFamily="18" charset="0"/>
                <a:ea typeface="Cambria Math" pitchFamily="18" charset="0"/>
              </a:rPr>
              <a:t>Докладчик – </a:t>
            </a:r>
            <a:r>
              <a:rPr lang="ru-RU" sz="2000" dirty="0" err="1" smtClean="0">
                <a:latin typeface="Cambria Math" pitchFamily="18" charset="0"/>
                <a:ea typeface="Cambria Math" pitchFamily="18" charset="0"/>
              </a:rPr>
              <a:t>Соколович</a:t>
            </a:r>
            <a:r>
              <a:rPr lang="ru-RU" sz="2000" dirty="0" smtClean="0">
                <a:latin typeface="Cambria Math" pitchFamily="18" charset="0"/>
                <a:ea typeface="Cambria Math" pitchFamily="18" charset="0"/>
              </a:rPr>
              <a:t> Е.</a:t>
            </a:r>
            <a:endParaRPr lang="uk-UA" sz="2000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88640"/>
            <a:ext cx="8119156" cy="1440160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latin typeface="Cambria Math" pitchFamily="18" charset="0"/>
                <a:ea typeface="Cambria Math" pitchFamily="18" charset="0"/>
              </a:rPr>
              <a:t>Государство </a:t>
            </a:r>
            <a:br>
              <a:rPr lang="ru-RU" dirty="0" smtClean="0">
                <a:latin typeface="Cambria Math" pitchFamily="18" charset="0"/>
                <a:ea typeface="Cambria Math" pitchFamily="18" charset="0"/>
              </a:rPr>
            </a:br>
            <a:r>
              <a:rPr lang="ru-RU" dirty="0" smtClean="0">
                <a:latin typeface="Cambria Math" pitchFamily="18" charset="0"/>
                <a:ea typeface="Cambria Math" pitchFamily="18" charset="0"/>
              </a:rPr>
              <a:t>Сан-Марино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24330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74" t="8"/>
          <a:stretch/>
        </p:blipFill>
        <p:spPr>
          <a:xfrm>
            <a:off x="91480" y="332656"/>
            <a:ext cx="4408512" cy="612068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8512" y="3356992"/>
            <a:ext cx="4427984" cy="30963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91472" y="548680"/>
            <a:ext cx="47525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</a:rPr>
              <a:t>Склон</a:t>
            </a:r>
          </a:p>
          <a:p>
            <a:pPr algn="ctr"/>
            <a:r>
              <a:rPr lang="ru-RU" sz="4400" dirty="0" smtClean="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</a:rPr>
              <a:t>Монте-</a:t>
            </a:r>
            <a:r>
              <a:rPr lang="ru-RU" sz="4400" dirty="0" err="1" smtClean="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</a:rPr>
              <a:t>Титано</a:t>
            </a:r>
            <a:endParaRPr lang="ru-RU" sz="4400" dirty="0"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613537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971312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0"/>
            <a:ext cx="4688388" cy="6874170"/>
          </a:xfrm>
          <a:ln w="28575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26" r="13466" b="8821"/>
          <a:stretch/>
        </p:blipFill>
        <p:spPr>
          <a:xfrm>
            <a:off x="0" y="0"/>
            <a:ext cx="4499992" cy="6858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54277094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Cambria Math" pitchFamily="18" charset="0"/>
                <a:ea typeface="Cambria Math" pitchFamily="18" charset="0"/>
              </a:rPr>
              <a:t>Ватикан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5033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0772"/>
            <a:ext cx="9078090" cy="6888772"/>
          </a:xfrm>
        </p:spPr>
      </p:pic>
    </p:spTree>
    <p:extLst>
      <p:ext uri="{BB962C8B-B14F-4D97-AF65-F5344CB8AC3E}">
        <p14:creationId xmlns:p14="http://schemas.microsoft.com/office/powerpoint/2010/main" xmlns="" val="3241612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191" r="23664"/>
          <a:stretch/>
        </p:blipFill>
        <p:spPr>
          <a:xfrm>
            <a:off x="179512" y="188640"/>
            <a:ext cx="4364165" cy="568863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86" r="17481"/>
          <a:stretch/>
        </p:blipFill>
        <p:spPr>
          <a:xfrm rot="5400000">
            <a:off x="4100040" y="1668712"/>
            <a:ext cx="5472606" cy="424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3033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Users\Кристина\Desktop\отчет\картинки\add-to-web-blog-forum-download-1-4-mb-add-to-favorites-GgYPMj-clipa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18386"/>
            <a:ext cx="9144000" cy="435483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83568" y="2823071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Города Италии как экскурсионные объекты </a:t>
            </a:r>
            <a:endParaRPr kumimoji="0" lang="ru-RU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 Math" pitchFamily="18" charset="0"/>
              <a:ea typeface="Cambria Math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2719" y="5301208"/>
            <a:ext cx="3263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Cambria Math" pitchFamily="18" charset="0"/>
                <a:ea typeface="Cambria Math" pitchFamily="18" charset="0"/>
              </a:rPr>
              <a:t>Докладчик – Воробьева А</a:t>
            </a:r>
            <a:r>
              <a:rPr lang="ru-RU" dirty="0" smtClean="0"/>
              <a:t>. </a:t>
            </a:r>
            <a:endParaRPr lang="uk-UA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p.vk.me/c626820/v626820656/57878/8khA5ewz3Y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0"/>
            <a:ext cx="725641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8341" cy="6858000"/>
          </a:xfrm>
        </p:spPr>
      </p:pic>
      <p:sp>
        <p:nvSpPr>
          <p:cNvPr id="7" name="TextBox 6"/>
          <p:cNvSpPr txBox="1"/>
          <p:nvPr/>
        </p:nvSpPr>
        <p:spPr>
          <a:xfrm>
            <a:off x="2123728" y="260648"/>
            <a:ext cx="5328592" cy="2092881"/>
          </a:xfrm>
          <a:prstGeom prst="rect">
            <a:avLst/>
          </a:prstGeom>
          <a:solidFill>
            <a:srgbClr val="FFFFFF">
              <a:alpha val="72157"/>
            </a:srgb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Monotype Corsiva" panose="03010101010201010101" pitchFamily="66" charset="0"/>
              </a:rPr>
              <a:t> </a:t>
            </a:r>
            <a:r>
              <a:rPr lang="ru-RU" sz="2800" dirty="0" smtClean="0">
                <a:latin typeface="Monotype Corsiva" panose="03010101010201010101" pitchFamily="66" charset="0"/>
              </a:rPr>
              <a:t>« Италия-роскошная </a:t>
            </a:r>
            <a:r>
              <a:rPr lang="ru-RU" sz="2800" dirty="0">
                <a:latin typeface="Monotype Corsiva" panose="03010101010201010101" pitchFamily="66" charset="0"/>
              </a:rPr>
              <a:t>страна!</a:t>
            </a:r>
            <a:br>
              <a:rPr lang="ru-RU" sz="2800" dirty="0">
                <a:latin typeface="Monotype Corsiva" panose="03010101010201010101" pitchFamily="66" charset="0"/>
              </a:rPr>
            </a:br>
            <a:r>
              <a:rPr lang="ru-RU" sz="2800" dirty="0" smtClean="0">
                <a:latin typeface="Monotype Corsiva" panose="03010101010201010101" pitchFamily="66" charset="0"/>
              </a:rPr>
              <a:t>  По </a:t>
            </a:r>
            <a:r>
              <a:rPr lang="ru-RU" sz="2800" dirty="0">
                <a:latin typeface="Monotype Corsiva" panose="03010101010201010101" pitchFamily="66" charset="0"/>
              </a:rPr>
              <a:t>ней душа и стонет, и тоскует.</a:t>
            </a:r>
            <a:br>
              <a:rPr lang="ru-RU" sz="2800" dirty="0">
                <a:latin typeface="Monotype Corsiva" panose="03010101010201010101" pitchFamily="66" charset="0"/>
              </a:rPr>
            </a:br>
            <a:r>
              <a:rPr lang="ru-RU" sz="2800" dirty="0" smtClean="0">
                <a:latin typeface="Monotype Corsiva" panose="03010101010201010101" pitchFamily="66" charset="0"/>
              </a:rPr>
              <a:t>  Она </a:t>
            </a:r>
            <a:r>
              <a:rPr lang="ru-RU" sz="2800" dirty="0">
                <a:latin typeface="Monotype Corsiva" panose="03010101010201010101" pitchFamily="66" charset="0"/>
              </a:rPr>
              <a:t>вся рай, вся радости полна</a:t>
            </a:r>
            <a:r>
              <a:rPr lang="ru-RU" sz="2800" dirty="0" smtClean="0">
                <a:latin typeface="Monotype Corsiva" panose="03010101010201010101" pitchFamily="66" charset="0"/>
              </a:rPr>
              <a:t>...»</a:t>
            </a:r>
            <a:r>
              <a:rPr lang="ru-RU" sz="2800" dirty="0">
                <a:latin typeface="Monotype Corsiva" panose="03010101010201010101" pitchFamily="66" charset="0"/>
              </a:rPr>
              <a:t/>
            </a:r>
            <a:br>
              <a:rPr lang="ru-RU" sz="2800" dirty="0">
                <a:latin typeface="Monotype Corsiva" panose="03010101010201010101" pitchFamily="66" charset="0"/>
              </a:rPr>
            </a:br>
            <a:r>
              <a:rPr lang="ru-RU" sz="2800" dirty="0" smtClean="0">
                <a:latin typeface="Monotype Corsiva" panose="03010101010201010101" pitchFamily="66" charset="0"/>
              </a:rPr>
              <a:t>                                           Н.В</a:t>
            </a:r>
            <a:r>
              <a:rPr lang="ru-RU" sz="2800" dirty="0">
                <a:latin typeface="Monotype Corsiva" panose="03010101010201010101" pitchFamily="66" charset="0"/>
              </a:rPr>
              <a:t>. Гоголь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1599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Римини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1052736"/>
            <a:ext cx="8064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Крупнейший итальянский курорт на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адриатическом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побережье.</a:t>
            </a:r>
          </a:p>
          <a:p>
            <a:pPr algn="ctr"/>
            <a:endParaRPr lang="ru-RU" sz="2800" dirty="0"/>
          </a:p>
        </p:txBody>
      </p:sp>
      <p:pic>
        <p:nvPicPr>
          <p:cNvPr id="14338" name="Picture 2" descr="http://kaluga-travels.ru/wp-content/uploads/2016/06/italiya_rimin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60848"/>
            <a:ext cx="9144000" cy="47971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Триумфальная арка Августа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4" name="Picture 4" descr="http://rimini-italiya.ru/uploads/posts/2016-02/1454792750_arka-avgus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461697"/>
            <a:ext cx="8172400" cy="5207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Древнеримский мост Тиберия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https://www.smileplanet.ru/upload/hl-photo/7ac/86b/most-tiberiya_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340768"/>
            <a:ext cx="7812360" cy="51878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images.portalglobus.ru/Italy/Dost%202/2ka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>Венеция </a:t>
            </a:r>
            <a:endParaRPr lang="ru-RU" sz="6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img.tourister.ru/files/4/1/5/8/3/2/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1340768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Гранд-канал </a:t>
            </a:r>
            <a:endParaRPr lang="ru-RU" sz="6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pp.vk.me/c836735/v836735282/109ac/nKjr8KloQ5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04664"/>
            <a:ext cx="3312368" cy="26600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460" name="Picture 4" descr="https://pp.vk.me/c836735/v836735282/109a3/zxRXKBbJ6X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23582">
            <a:off x="4869411" y="544517"/>
            <a:ext cx="3675581" cy="25459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462" name="Picture 6" descr="https://pp.vk.me/c836735/v836735282/109b5/-rJlB978hD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34836">
            <a:off x="2186787" y="3577268"/>
            <a:ext cx="4506709" cy="30748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Дворец Дожей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http://russo-italia.ru/wp-content/uploads/2013/05/14-4r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3581" y="980728"/>
            <a:ext cx="7584843" cy="56886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Площадь Сан-Марко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http://turizmdom.ru/wp-content/uploads/2014/11/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052736"/>
            <a:ext cx="7759296" cy="56166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Флоренция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http://stogorodov.ru/images/cities/europe/florence/floren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052736"/>
            <a:ext cx="8352928" cy="55446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Собор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Санта-Мария-дель-Фьоре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http://www.kudatotam.ru/upload/1/2022_4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628800"/>
            <a:ext cx="5805645" cy="43204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3556" name="Picture 4" descr="https://pp.vk.me/c836735/v836735282/109be/pXJBAdhuVk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420888"/>
            <a:ext cx="2607290" cy="31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4248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896" y="764704"/>
            <a:ext cx="6772606" cy="4872657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="" xmlns:p14="http://schemas.microsoft.com/office/powerpoint/2010/main" val="20753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171400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Галерея Уффици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692696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Один из самых знаменитых музеев мира</a:t>
            </a:r>
            <a:endParaRPr lang="ru-RU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http://www.italymagazine.com/sites/default/files/point-of-interest/florence_uffiz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340768"/>
            <a:ext cx="8130914" cy="5400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lifeglobe.net/x/entry/4676/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0"/>
            <a:ext cx="3816424" cy="38284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4" name="Picture 4" descr="http://img0.liveinternet.ru/images/attach/c/9/107/446/107446396_iaawp_yzTN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32656"/>
            <a:ext cx="4762500" cy="3162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5606" name="Picture 6" descr="http://www.stihi.ru/pics/2015/11/22/72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3717032"/>
            <a:ext cx="4463480" cy="30476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Пиза </a:t>
            </a:r>
            <a:endParaRPr lang="ru-RU" sz="7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8" name="Picture 4" descr="http://s1.fotokto.ru/photo/full/5/505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84784"/>
            <a:ext cx="8787179" cy="48245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Пизанская башня 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https://pp.vk.me/c836735/v836735282/10a7c/cxWlBFnWCQ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196752"/>
            <a:ext cx="5688632" cy="54726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Рим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http://www.rabstol.net/uploads/gallery/main/211/rabstol_net_italy_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24744"/>
            <a:ext cx="8295321" cy="51845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243408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Пантеон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https://pp.vk.me/c836735/v836735282/10a8e/DBs1NsXi3g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052736"/>
            <a:ext cx="2664296" cy="33303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9700" name="Picture 4" descr="https://pp.vk.me/c836735/v836735282/10a85/i9jFjGSyn9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88640"/>
            <a:ext cx="3600400" cy="35866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2" name="Picture 6" descr="https://pp.vk.me/c836735/v836735282/10a97/aj5bu2v-Bd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3861048"/>
            <a:ext cx="3744415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pp.vk.me/c836735/v836735282/10abe/Zl4kedRm8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Колизей</a:t>
            </a:r>
            <a:r>
              <a:rPr lang="ru-RU" sz="6000" dirty="0" smtClean="0"/>
              <a:t> </a:t>
            </a:r>
            <a:endParaRPr lang="ru-RU" sz="60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pp.vk.me/c836735/v836735282/d5f8/KfuXgqnmQA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548680"/>
            <a:ext cx="3744416" cy="28083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1748" name="Picture 4" descr="https://pp.vk.me/c836735/v836735282/d670/sT8Wd9xOLp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260648"/>
            <a:ext cx="2592288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750" name="Picture 6" descr="https://pp.vk.me/c836735/v836735282/d61c/PCa9Gkc-wK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3573016"/>
            <a:ext cx="3936436" cy="2952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Капитолийский холм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 descr="https://pp.vk.me/c836735/v836735282/10ae2/I3cz-So4HK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96752"/>
            <a:ext cx="3501007" cy="3501008"/>
          </a:xfrm>
          <a:prstGeom prst="rect">
            <a:avLst/>
          </a:prstGeom>
          <a:noFill/>
        </p:spPr>
      </p:pic>
      <p:pic>
        <p:nvPicPr>
          <p:cNvPr id="32772" name="Picture 4" descr="https://pp.vk.me/c836735/v836735282/10ad9/7ny4GPi6BN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124744"/>
            <a:ext cx="4056450" cy="3042338"/>
          </a:xfrm>
          <a:prstGeom prst="rect">
            <a:avLst/>
          </a:prstGeom>
          <a:noFill/>
        </p:spPr>
      </p:pic>
      <p:pic>
        <p:nvPicPr>
          <p:cNvPr id="32774" name="Picture 6" descr="https://pp.vk.me/c836735/v836735282/10ad0/s4UpaaMDUc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4301716"/>
            <a:ext cx="3408378" cy="25562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Фонтан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Треви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http://rrt-auto.ru/wp-content/uploads/2015/11/b84a147704d0da6451997744b3979e17_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268760"/>
            <a:ext cx="8736295" cy="52565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411" b="1534"/>
          <a:stretch/>
        </p:blipFill>
        <p:spPr>
          <a:xfrm>
            <a:off x="0" y="0"/>
            <a:ext cx="9144000" cy="3942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89040"/>
            <a:ext cx="3745515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789040"/>
            <a:ext cx="5508104" cy="3068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421688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Users\Кристина\Desktop\отчет\картинки\add-to-web-blog-forum-download-1-4-mb-add-to-favorites-GgYPMj-clipa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18386"/>
            <a:ext cx="9144000" cy="4354830"/>
          </a:xfrm>
          <a:prstGeom prst="rect">
            <a:avLst/>
          </a:prstGeom>
          <a:noFill/>
        </p:spPr>
      </p:pic>
      <p:sp>
        <p:nvSpPr>
          <p:cNvPr id="4103" name="Rectangle 7"/>
          <p:cNvSpPr>
            <a:spLocks noGrp="1" noChangeArrowheads="1"/>
          </p:cNvSpPr>
          <p:nvPr>
            <p:ph type="ctrTitle"/>
          </p:nvPr>
        </p:nvSpPr>
        <p:spPr>
          <a:xfrm>
            <a:off x="827584" y="2780928"/>
            <a:ext cx="7452320" cy="1470025"/>
          </a:xfrm>
        </p:spPr>
        <p:txBody>
          <a:bodyPr>
            <a:normAutofit fontScale="90000"/>
          </a:bodyPr>
          <a:lstStyle/>
          <a:p>
            <a:r>
              <a:rPr lang="ru-RU" sz="4800" dirty="0">
                <a:latin typeface="Cambria Math" pitchFamily="18" charset="0"/>
                <a:ea typeface="Cambria Math" pitchFamily="18" charset="0"/>
              </a:rPr>
              <a:t>Гостиничный сервис Италии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15816" y="5301208"/>
            <a:ext cx="31920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Cambria Math" pitchFamily="18" charset="0"/>
                <a:ea typeface="Cambria Math" pitchFamily="18" charset="0"/>
              </a:rPr>
              <a:t>Докладчик – Рыбакова Ю</a:t>
            </a:r>
            <a:r>
              <a:rPr lang="ru-RU" dirty="0" smtClean="0"/>
              <a:t>.</a:t>
            </a:r>
            <a:endParaRPr lang="uk-UA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latin typeface="Cambria Math" pitchFamily="18" charset="0"/>
                <a:ea typeface="Cambria Math" pitchFamily="18" charset="0"/>
              </a:rPr>
              <a:t>Римини</a:t>
            </a:r>
            <a:br>
              <a:rPr lang="ru-RU" sz="4000" dirty="0">
                <a:latin typeface="Cambria Math" pitchFamily="18" charset="0"/>
                <a:ea typeface="Cambria Math" pitchFamily="18" charset="0"/>
              </a:rPr>
            </a:br>
            <a:r>
              <a:rPr lang="en-US" sz="4000" dirty="0">
                <a:latin typeface="Cambria Math" pitchFamily="18" charset="0"/>
                <a:ea typeface="Cambria Math" pitchFamily="18" charset="0"/>
              </a:rPr>
              <a:t>Hotel John</a:t>
            </a:r>
            <a:r>
              <a:rPr lang="ru-RU" sz="4000" dirty="0">
                <a:latin typeface="Cambria Math" pitchFamily="18" charset="0"/>
                <a:ea typeface="Cambria Math" pitchFamily="18" charset="0"/>
              </a:rPr>
              <a:t> *** </a:t>
            </a:r>
          </a:p>
        </p:txBody>
      </p:sp>
      <p:pic>
        <p:nvPicPr>
          <p:cNvPr id="9223" name="Picture 7" descr="4989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244352"/>
            <a:ext cx="7992888" cy="5613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9" name="Picture 7" descr="3832133_700"/>
          <p:cNvPicPr>
            <a:picLocks noChangeAspect="1" noChangeArrowheads="1"/>
          </p:cNvPicPr>
          <p:nvPr/>
        </p:nvPicPr>
        <p:blipFill>
          <a:blip r:embed="rId3" cstate="print"/>
          <a:srcRect b="11111"/>
          <a:stretch>
            <a:fillRect/>
          </a:stretch>
        </p:blipFill>
        <p:spPr bwMode="auto">
          <a:xfrm>
            <a:off x="228600" y="457200"/>
            <a:ext cx="6629400" cy="3938588"/>
          </a:xfrm>
          <a:prstGeom prst="rect">
            <a:avLst/>
          </a:prstGeom>
          <a:noFill/>
        </p:spPr>
      </p:pic>
      <p:pic>
        <p:nvPicPr>
          <p:cNvPr id="23560" name="Picture 8" descr="70426880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2362200"/>
            <a:ext cx="3810000" cy="3810000"/>
          </a:xfrm>
          <a:prstGeom prst="rect">
            <a:avLst/>
          </a:prstGeom>
          <a:noFill/>
        </p:spPr>
      </p:pic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762000" y="5029200"/>
            <a:ext cx="3886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dirty="0">
                <a:latin typeface="Cambria Math" pitchFamily="18" charset="0"/>
                <a:ea typeface="Cambria Math" pitchFamily="18" charset="0"/>
              </a:rPr>
              <a:t>Ресторан и бар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70389437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4800"/>
            <a:ext cx="3505200" cy="6400800"/>
          </a:xfrm>
          <a:prstGeom prst="rect">
            <a:avLst/>
          </a:prstGeom>
          <a:noFill/>
        </p:spPr>
      </p:pic>
      <p:pic>
        <p:nvPicPr>
          <p:cNvPr id="24583" name="Picture 7" descr="70389435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80075" y="304800"/>
            <a:ext cx="3463925" cy="6324600"/>
          </a:xfrm>
          <a:prstGeom prst="rect">
            <a:avLst/>
          </a:prstGeom>
          <a:noFill/>
        </p:spPr>
      </p:pic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3429000" y="1981200"/>
            <a:ext cx="22860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>
                <a:latin typeface="Cambria Math" pitchFamily="18" charset="0"/>
                <a:ea typeface="Cambria Math" pitchFamily="18" charset="0"/>
              </a:rPr>
              <a:t>DBL </a:t>
            </a:r>
            <a:r>
              <a:rPr lang="ru-RU" sz="4000" dirty="0">
                <a:latin typeface="Cambria Math" pitchFamily="18" charset="0"/>
                <a:ea typeface="Cambria Math" pitchFamily="18" charset="0"/>
              </a:rPr>
              <a:t>и</a:t>
            </a:r>
            <a:r>
              <a:rPr lang="en-US" sz="4000" dirty="0">
                <a:latin typeface="Cambria Math" pitchFamily="18" charset="0"/>
                <a:ea typeface="Cambria Math" pitchFamily="18" charset="0"/>
              </a:rPr>
              <a:t> TRPL </a:t>
            </a:r>
            <a:r>
              <a:rPr lang="ru-RU" sz="4000" dirty="0">
                <a:latin typeface="Cambria Math" pitchFamily="18" charset="0"/>
                <a:ea typeface="Cambria Math" pitchFamily="18" charset="0"/>
              </a:rPr>
              <a:t>номера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70389426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6487051">
            <a:off x="-697706" y="2942432"/>
            <a:ext cx="4648200" cy="2544762"/>
          </a:xfrm>
          <a:prstGeom prst="rect">
            <a:avLst/>
          </a:prstGeom>
          <a:noFill/>
        </p:spPr>
      </p:pic>
      <p:pic>
        <p:nvPicPr>
          <p:cNvPr id="25606" name="Picture 6" descr="70389431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228600"/>
            <a:ext cx="2836863" cy="5181600"/>
          </a:xfrm>
          <a:prstGeom prst="rect">
            <a:avLst/>
          </a:prstGeom>
          <a:noFill/>
        </p:spPr>
      </p:pic>
      <p:pic>
        <p:nvPicPr>
          <p:cNvPr id="25607" name="Picture 7" descr="703894330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703147">
            <a:off x="4992688" y="2322512"/>
            <a:ext cx="4876800" cy="2670175"/>
          </a:xfrm>
          <a:prstGeom prst="rect">
            <a:avLst/>
          </a:prstGeom>
          <a:noFill/>
        </p:spPr>
      </p:pic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0" y="152400"/>
            <a:ext cx="29718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dirty="0">
                <a:latin typeface="Cambria Math" pitchFamily="18" charset="0"/>
                <a:ea typeface="Cambria Math" pitchFamily="18" charset="0"/>
              </a:rPr>
              <a:t>Туалет и душевая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70389862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648"/>
            <a:ext cx="9144000" cy="5085184"/>
          </a:xfrm>
          <a:prstGeom prst="rect">
            <a:avLst/>
          </a:prstGeom>
          <a:noFill/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1475656" y="5589240"/>
            <a:ext cx="6400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dirty="0">
                <a:latin typeface="Times New Roman" pitchFamily="18" charset="0"/>
              </a:rPr>
              <a:t>Ресторан со стороны улицы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dirty="0" err="1">
                <a:latin typeface="Cambria Math" pitchFamily="18" charset="0"/>
                <a:ea typeface="Cambria Math" pitchFamily="18" charset="0"/>
              </a:rPr>
              <a:t>Монтекатини-Терме</a:t>
            </a:r>
            <a:r>
              <a:rPr lang="ru-RU" sz="4000" dirty="0">
                <a:latin typeface="Cambria Math" pitchFamily="18" charset="0"/>
                <a:ea typeface="Cambria Math" pitchFamily="18" charset="0"/>
              </a:rPr>
              <a:t/>
            </a:r>
            <a:br>
              <a:rPr lang="ru-RU" sz="4000" dirty="0">
                <a:latin typeface="Cambria Math" pitchFamily="18" charset="0"/>
                <a:ea typeface="Cambria Math" pitchFamily="18" charset="0"/>
              </a:rPr>
            </a:br>
            <a:r>
              <a:rPr lang="en-US" sz="4000" dirty="0" err="1">
                <a:latin typeface="Cambria Math" pitchFamily="18" charset="0"/>
                <a:ea typeface="Cambria Math" pitchFamily="18" charset="0"/>
              </a:rPr>
              <a:t>Terme</a:t>
            </a:r>
            <a:r>
              <a:rPr lang="en-US" sz="4000" dirty="0"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4000" dirty="0" err="1">
                <a:latin typeface="Cambria Math" pitchFamily="18" charset="0"/>
                <a:ea typeface="Cambria Math" pitchFamily="18" charset="0"/>
              </a:rPr>
              <a:t>Pellegrini</a:t>
            </a:r>
            <a:r>
              <a:rPr lang="en-US" sz="4000" dirty="0">
                <a:latin typeface="Cambria Math" pitchFamily="18" charset="0"/>
                <a:ea typeface="Cambria Math" pitchFamily="18" charset="0"/>
              </a:rPr>
              <a:t> **** </a:t>
            </a:r>
            <a:endParaRPr lang="ru-RU" sz="40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245" name="Picture 5" descr="DSC_01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96752"/>
            <a:ext cx="8604448" cy="56612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IMG_20161114_0805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"/>
            <a:ext cx="5410200" cy="3246438"/>
          </a:xfrm>
          <a:prstGeom prst="rect">
            <a:avLst/>
          </a:prstGeom>
          <a:noFill/>
        </p:spPr>
      </p:pic>
      <p:pic>
        <p:nvPicPr>
          <p:cNvPr id="12293" name="Picture 5" descr="IMG_20161114_0805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2362200"/>
            <a:ext cx="4953000" cy="2971800"/>
          </a:xfrm>
          <a:prstGeom prst="rect">
            <a:avLst/>
          </a:prstGeom>
          <a:noFill/>
        </p:spPr>
      </p:pic>
      <p:pic>
        <p:nvPicPr>
          <p:cNvPr id="12294" name="Picture 6" descr="IMG_20161114_0805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886200"/>
            <a:ext cx="4572000" cy="2743200"/>
          </a:xfrm>
          <a:prstGeom prst="rect">
            <a:avLst/>
          </a:prstGeom>
          <a:noFill/>
        </p:spPr>
      </p:pic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6372200" y="404664"/>
            <a:ext cx="229661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dirty="0">
                <a:latin typeface="Times New Roman" pitchFamily="18" charset="0"/>
              </a:rPr>
              <a:t>Летняя зона ресторана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IMG_20161114_0805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81000"/>
            <a:ext cx="4419600" cy="2652713"/>
          </a:xfrm>
          <a:prstGeom prst="rect">
            <a:avLst/>
          </a:prstGeom>
          <a:noFill/>
        </p:spPr>
      </p:pic>
      <p:pic>
        <p:nvPicPr>
          <p:cNvPr id="13317" name="Picture 5" descr="IMG_20161114_08054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724400" cy="2667000"/>
          </a:xfrm>
          <a:prstGeom prst="rect">
            <a:avLst/>
          </a:prstGeom>
          <a:noFill/>
        </p:spPr>
      </p:pic>
      <p:pic>
        <p:nvPicPr>
          <p:cNvPr id="13318" name="Picture 6" descr="IMG_20161114_08054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819400"/>
            <a:ext cx="5334000" cy="3201988"/>
          </a:xfrm>
          <a:prstGeom prst="rect">
            <a:avLst/>
          </a:prstGeom>
          <a:noFill/>
        </p:spPr>
      </p:pic>
      <p:pic>
        <p:nvPicPr>
          <p:cNvPr id="13319" name="Picture 7" descr="IMG_20161114_08055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3352800"/>
            <a:ext cx="4419600" cy="2652713"/>
          </a:xfrm>
          <a:prstGeom prst="rect">
            <a:avLst/>
          </a:prstGeom>
          <a:noFill/>
        </p:spPr>
      </p:pic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152400" y="6172200"/>
            <a:ext cx="495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dirty="0">
                <a:latin typeface="Times New Roman" pitchFamily="18" charset="0"/>
              </a:rPr>
              <a:t>Холл, </a:t>
            </a:r>
            <a:r>
              <a:rPr lang="ru-RU" sz="3200" dirty="0" err="1">
                <a:latin typeface="Times New Roman" pitchFamily="18" charset="0"/>
              </a:rPr>
              <a:t>ресепшн</a:t>
            </a:r>
            <a:r>
              <a:rPr lang="ru-RU" sz="3200" dirty="0">
                <a:latin typeface="Times New Roman" pitchFamily="18" charset="0"/>
              </a:rPr>
              <a:t>, бар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IMG_20161114_0806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400"/>
            <a:ext cx="4114800" cy="2470150"/>
          </a:xfrm>
          <a:prstGeom prst="rect">
            <a:avLst/>
          </a:prstGeom>
          <a:noFill/>
        </p:spPr>
      </p:pic>
      <p:pic>
        <p:nvPicPr>
          <p:cNvPr id="14342" name="Picture 6" descr="IMG_20161114_08074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3657600"/>
            <a:ext cx="5334000" cy="3200400"/>
          </a:xfrm>
          <a:prstGeom prst="rect">
            <a:avLst/>
          </a:prstGeom>
          <a:noFill/>
        </p:spPr>
      </p:pic>
      <p:pic>
        <p:nvPicPr>
          <p:cNvPr id="14343" name="Picture 7" descr="IMG_20161114_08080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990600"/>
            <a:ext cx="4343400" cy="2606675"/>
          </a:xfrm>
          <a:prstGeom prst="rect">
            <a:avLst/>
          </a:prstGeom>
          <a:noFill/>
        </p:spPr>
      </p:pic>
      <p:pic>
        <p:nvPicPr>
          <p:cNvPr id="14344" name="Picture 8" descr="IMG_20161114_08084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3276600"/>
            <a:ext cx="4419600" cy="2651125"/>
          </a:xfrm>
          <a:prstGeom prst="rect">
            <a:avLst/>
          </a:prstGeom>
          <a:noFill/>
        </p:spPr>
      </p:pic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4648200" y="228600"/>
            <a:ext cx="3962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dirty="0">
                <a:latin typeface="Times New Roman" pitchFamily="18" charset="0"/>
              </a:rPr>
              <a:t>Холл, зона отдыха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840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082858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IMG_20161114_0810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78596">
            <a:off x="228600" y="990600"/>
            <a:ext cx="4876800" cy="2925763"/>
          </a:xfrm>
          <a:prstGeom prst="rect">
            <a:avLst/>
          </a:prstGeom>
          <a:noFill/>
        </p:spPr>
      </p:pic>
      <p:pic>
        <p:nvPicPr>
          <p:cNvPr id="15365" name="Picture 5" descr="IMG_20161114_08104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381000"/>
            <a:ext cx="3703638" cy="6172200"/>
          </a:xfrm>
          <a:prstGeom prst="rect">
            <a:avLst/>
          </a:prstGeom>
          <a:noFill/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1066800" y="4800600"/>
            <a:ext cx="3581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dirty="0">
                <a:latin typeface="Times New Roman" pitchFamily="18" charset="0"/>
              </a:rPr>
              <a:t>Информационный уголок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IMG_20161114_0807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629400" cy="3978275"/>
          </a:xfrm>
          <a:prstGeom prst="rect">
            <a:avLst/>
          </a:prstGeom>
          <a:noFill/>
        </p:spPr>
      </p:pic>
      <p:pic>
        <p:nvPicPr>
          <p:cNvPr id="16389" name="Picture 5" descr="IMG_20161114_0807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3198813"/>
            <a:ext cx="6096000" cy="3659187"/>
          </a:xfrm>
          <a:prstGeom prst="rect">
            <a:avLst/>
          </a:prstGeom>
          <a:noFill/>
        </p:spPr>
      </p:pic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6858000" y="1066800"/>
            <a:ext cx="2133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latin typeface="Times New Roman" pitchFamily="18" charset="0"/>
              </a:rPr>
              <a:t>Ресторан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gA_x7TxUr7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430583">
            <a:off x="228600" y="609600"/>
            <a:ext cx="4114800" cy="3073400"/>
          </a:xfrm>
          <a:prstGeom prst="rect">
            <a:avLst/>
          </a:prstGeom>
          <a:noFill/>
        </p:spPr>
      </p:pic>
      <p:pic>
        <p:nvPicPr>
          <p:cNvPr id="17413" name="Picture 5" descr="H41kHh6Z2w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65732">
            <a:off x="4038600" y="533400"/>
            <a:ext cx="4953000" cy="3698875"/>
          </a:xfrm>
          <a:prstGeom prst="rect">
            <a:avLst/>
          </a:prstGeom>
          <a:noFill/>
        </p:spPr>
      </p:pic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381000" y="4419600"/>
            <a:ext cx="22098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TRPL </a:t>
            </a:r>
            <a:r>
              <a:rPr lang="ru-RU" sz="4000">
                <a:latin typeface="Times New Roman" pitchFamily="18" charset="0"/>
              </a:rPr>
              <a:t>номер</a:t>
            </a:r>
          </a:p>
        </p:txBody>
      </p:sp>
      <p:pic>
        <p:nvPicPr>
          <p:cNvPr id="17416" name="Picture 8" descr="ja-k7bha6z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3784600"/>
            <a:ext cx="4114800" cy="3073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 descr="IMG_20161113_2121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03205">
            <a:off x="6400800" y="1447800"/>
            <a:ext cx="2468563" cy="4114800"/>
          </a:xfrm>
          <a:prstGeom prst="rect">
            <a:avLst/>
          </a:prstGeom>
          <a:noFill/>
        </p:spPr>
      </p:pic>
      <p:pic>
        <p:nvPicPr>
          <p:cNvPr id="18439" name="Picture 7" descr="IMG_20161113_2123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556729">
            <a:off x="457200" y="838200"/>
            <a:ext cx="3246438" cy="5410200"/>
          </a:xfrm>
          <a:prstGeom prst="rect">
            <a:avLst/>
          </a:prstGeom>
          <a:noFill/>
        </p:spPr>
      </p:pic>
      <p:pic>
        <p:nvPicPr>
          <p:cNvPr id="18440" name="Picture 8" descr="IMG_20161113_21224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381000"/>
            <a:ext cx="2468563" cy="4419600"/>
          </a:xfrm>
          <a:prstGeom prst="rect">
            <a:avLst/>
          </a:prstGeom>
          <a:noFill/>
        </p:spPr>
      </p:pic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4038600" y="6096000"/>
            <a:ext cx="3810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>
                <a:latin typeface="Times New Roman" pitchFamily="18" charset="0"/>
              </a:rPr>
              <a:t>Туалет и ванная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 descr="IMG_20161113_2126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88333">
            <a:off x="6172200" y="228600"/>
            <a:ext cx="2652713" cy="4419600"/>
          </a:xfrm>
          <a:prstGeom prst="rect">
            <a:avLst/>
          </a:prstGeom>
          <a:noFill/>
        </p:spPr>
      </p:pic>
      <p:pic>
        <p:nvPicPr>
          <p:cNvPr id="19462" name="Picture 6" descr="IMG_20161113_21254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3749675"/>
            <a:ext cx="5181600" cy="3108325"/>
          </a:xfrm>
          <a:prstGeom prst="rect">
            <a:avLst/>
          </a:prstGeom>
          <a:noFill/>
        </p:spPr>
      </p:pic>
      <p:pic>
        <p:nvPicPr>
          <p:cNvPr id="19464" name="Picture 8" descr="IMG_20161113_2126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189439">
            <a:off x="304800" y="2133600"/>
            <a:ext cx="2697163" cy="4495800"/>
          </a:xfrm>
          <a:prstGeom prst="rect">
            <a:avLst/>
          </a:prstGeom>
          <a:noFill/>
        </p:spPr>
      </p:pic>
      <p:pic>
        <p:nvPicPr>
          <p:cNvPr id="19460" name="Picture 4" descr="IMG_20161113_21270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4419600" cy="2651125"/>
          </a:xfrm>
          <a:prstGeom prst="rect">
            <a:avLst/>
          </a:prstGeom>
          <a:noFill/>
        </p:spPr>
      </p:pic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4495800" y="1143000"/>
            <a:ext cx="1752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DBL</a:t>
            </a:r>
            <a:r>
              <a:rPr lang="ru-RU" sz="4000">
                <a:latin typeface="Times New Roman" pitchFamily="18" charset="0"/>
              </a:rPr>
              <a:t> номер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latin typeface="Cambria Math" pitchFamily="18" charset="0"/>
                <a:ea typeface="Cambria Math" pitchFamily="18" charset="0"/>
              </a:rPr>
              <a:t>Рим</a:t>
            </a:r>
            <a:br>
              <a:rPr lang="ru-RU" sz="4000" dirty="0">
                <a:latin typeface="Cambria Math" pitchFamily="18" charset="0"/>
                <a:ea typeface="Cambria Math" pitchFamily="18" charset="0"/>
              </a:rPr>
            </a:br>
            <a:r>
              <a:rPr lang="en-US" sz="4000" dirty="0">
                <a:latin typeface="Cambria Math" pitchFamily="18" charset="0"/>
                <a:ea typeface="Cambria Math" pitchFamily="18" charset="0"/>
              </a:rPr>
              <a:t>Park Hotel Dei </a:t>
            </a:r>
            <a:r>
              <a:rPr lang="en-US" sz="4000" dirty="0" err="1">
                <a:latin typeface="Cambria Math" pitchFamily="18" charset="0"/>
                <a:ea typeface="Cambria Math" pitchFamily="18" charset="0"/>
              </a:rPr>
              <a:t>Massimi</a:t>
            </a:r>
            <a:r>
              <a:rPr lang="en-US" sz="4000" dirty="0">
                <a:latin typeface="Cambria Math" pitchFamily="18" charset="0"/>
                <a:ea typeface="Cambria Math" pitchFamily="18" charset="0"/>
              </a:rPr>
              <a:t> **** </a:t>
            </a:r>
            <a:endParaRPr lang="ru-RU" sz="40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20485" name="Picture 5" descr="2828049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268760"/>
            <a:ext cx="6096000" cy="3951288"/>
          </a:xfrm>
          <a:prstGeom prst="rect">
            <a:avLst/>
          </a:prstGeom>
          <a:noFill/>
        </p:spPr>
      </p:pic>
      <p:pic>
        <p:nvPicPr>
          <p:cNvPr id="20486" name="Picture 6" descr="4588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00400"/>
            <a:ext cx="5562600" cy="365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79086141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229200"/>
          </a:xfrm>
          <a:prstGeom prst="rect">
            <a:avLst/>
          </a:prstGeom>
          <a:noFill/>
        </p:spPr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2286000" y="5486400"/>
            <a:ext cx="4724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dirty="0">
                <a:latin typeface="Times New Roman" pitchFamily="18" charset="0"/>
              </a:rPr>
              <a:t>Холл и </a:t>
            </a:r>
            <a:r>
              <a:rPr lang="ru-RU" sz="4000" dirty="0" err="1">
                <a:latin typeface="Times New Roman" pitchFamily="18" charset="0"/>
              </a:rPr>
              <a:t>ресепшн</a:t>
            </a:r>
            <a:endParaRPr lang="ru-RU" sz="4000" dirty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KroBWH31y5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391400" cy="4157663"/>
          </a:xfrm>
          <a:prstGeom prst="rect">
            <a:avLst/>
          </a:prstGeom>
          <a:noFill/>
        </p:spPr>
      </p:pic>
      <p:pic>
        <p:nvPicPr>
          <p:cNvPr id="28677" name="Picture 5" descr="v9ENxGb3OT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3729038"/>
            <a:ext cx="5562600" cy="3128962"/>
          </a:xfrm>
          <a:prstGeom prst="rect">
            <a:avLst/>
          </a:prstGeom>
          <a:noFill/>
        </p:spPr>
      </p:pic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228600" y="5029200"/>
            <a:ext cx="3276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TRPL </a:t>
            </a:r>
            <a:r>
              <a:rPr lang="ru-RU" sz="4000">
                <a:latin typeface="Times New Roman" pitchFamily="18" charset="0"/>
              </a:rPr>
              <a:t>номер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O6oaOEi-Qjo"/>
          <p:cNvPicPr>
            <a:picLocks noChangeAspect="1" noChangeArrowheads="1"/>
          </p:cNvPicPr>
          <p:nvPr/>
        </p:nvPicPr>
        <p:blipFill>
          <a:blip r:embed="rId3" cstate="print"/>
          <a:srcRect r="9256"/>
          <a:stretch>
            <a:fillRect/>
          </a:stretch>
        </p:blipFill>
        <p:spPr bwMode="auto">
          <a:xfrm>
            <a:off x="0" y="0"/>
            <a:ext cx="9144000" cy="5668963"/>
          </a:xfrm>
          <a:prstGeom prst="rect">
            <a:avLst/>
          </a:prstGeom>
          <a:noFill/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304800" y="5867400"/>
            <a:ext cx="4343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DBL </a:t>
            </a:r>
            <a:r>
              <a:rPr lang="ru-RU" sz="4000">
                <a:latin typeface="Times New Roman" pitchFamily="18" charset="0"/>
              </a:rPr>
              <a:t>номер</a:t>
            </a:r>
          </a:p>
        </p:txBody>
      </p:sp>
      <p:pic>
        <p:nvPicPr>
          <p:cNvPr id="29702" name="Picture 6" descr="ключ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4191000"/>
            <a:ext cx="3886200" cy="2374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6292132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2935288"/>
            <a:ext cx="7162800" cy="3922712"/>
          </a:xfrm>
          <a:prstGeom prst="rect">
            <a:avLst/>
          </a:prstGeom>
          <a:noFill/>
        </p:spPr>
      </p:pic>
      <p:pic>
        <p:nvPicPr>
          <p:cNvPr id="30725" name="Picture 5" descr="6289975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791200" cy="3171825"/>
          </a:xfrm>
          <a:prstGeom prst="rect">
            <a:avLst/>
          </a:prstGeom>
          <a:noFill/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5943600" y="838200"/>
            <a:ext cx="3200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>
                <a:latin typeface="Times New Roman" pitchFamily="18" charset="0"/>
              </a:rPr>
              <a:t>Туалет и ванная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6"/>
            <a:ext cx="9174075" cy="6856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87665238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2" name="Rectangle 8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latin typeface="Cambria Math" pitchFamily="18" charset="0"/>
                <a:ea typeface="Cambria Math" pitchFamily="18" charset="0"/>
              </a:rPr>
              <a:t>Рим</a:t>
            </a:r>
            <a:br>
              <a:rPr lang="ru-RU" sz="4000" dirty="0">
                <a:latin typeface="Cambria Math" pitchFamily="18" charset="0"/>
                <a:ea typeface="Cambria Math" pitchFamily="18" charset="0"/>
              </a:rPr>
            </a:br>
            <a:r>
              <a:rPr lang="ru-RU" sz="4000" dirty="0" err="1">
                <a:latin typeface="Cambria Math" pitchFamily="18" charset="0"/>
                <a:ea typeface="Cambria Math" pitchFamily="18" charset="0"/>
              </a:rPr>
              <a:t>Hotel</a:t>
            </a:r>
            <a:r>
              <a:rPr lang="ru-RU" sz="4000" dirty="0"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sz="4000" dirty="0" err="1">
                <a:latin typeface="Cambria Math" pitchFamily="18" charset="0"/>
                <a:ea typeface="Cambria Math" pitchFamily="18" charset="0"/>
              </a:rPr>
              <a:t>Regio</a:t>
            </a:r>
            <a:r>
              <a:rPr lang="ru-RU" sz="4000" dirty="0">
                <a:latin typeface="Cambria Math" pitchFamily="18" charset="0"/>
                <a:ea typeface="Cambria Math" pitchFamily="18" charset="0"/>
              </a:rPr>
              <a:t> ***</a:t>
            </a:r>
          </a:p>
        </p:txBody>
      </p:sp>
      <p:pic>
        <p:nvPicPr>
          <p:cNvPr id="31753" name="Picture 9" descr="652479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783"/>
            <a:ext cx="9144000" cy="53732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IMG_20161116_1700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715000" cy="3429000"/>
          </a:xfrm>
          <a:prstGeom prst="rect">
            <a:avLst/>
          </a:prstGeom>
          <a:noFill/>
        </p:spPr>
      </p:pic>
      <p:pic>
        <p:nvPicPr>
          <p:cNvPr id="33797" name="Picture 5" descr="6524758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276600"/>
            <a:ext cx="5524500" cy="3025775"/>
          </a:xfrm>
          <a:prstGeom prst="rect">
            <a:avLst/>
          </a:prstGeom>
          <a:noFill/>
        </p:spPr>
      </p:pic>
      <p:pic>
        <p:nvPicPr>
          <p:cNvPr id="33800" name="Picture 8" descr="IMG_20161116_17010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914400"/>
            <a:ext cx="3200400" cy="1920875"/>
          </a:xfrm>
          <a:prstGeom prst="rect">
            <a:avLst/>
          </a:prstGeom>
          <a:noFill/>
        </p:spPr>
      </p:pic>
      <p:sp>
        <p:nvSpPr>
          <p:cNvPr id="33804" name="Text Box 12"/>
          <p:cNvSpPr txBox="1">
            <a:spLocks noChangeArrowheads="1"/>
          </p:cNvSpPr>
          <p:nvPr/>
        </p:nvSpPr>
        <p:spPr bwMode="auto">
          <a:xfrm>
            <a:off x="6172200" y="4038600"/>
            <a:ext cx="2590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dirty="0" err="1">
                <a:latin typeface="Times New Roman" pitchFamily="18" charset="0"/>
              </a:rPr>
              <a:t>Ресепшн</a:t>
            </a:r>
            <a:endParaRPr lang="ru-RU" sz="4000" dirty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IMG_20161116_1702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418461">
            <a:off x="228600" y="381000"/>
            <a:ext cx="4800600" cy="2881313"/>
          </a:xfrm>
          <a:prstGeom prst="rect">
            <a:avLst/>
          </a:prstGeom>
          <a:noFill/>
        </p:spPr>
      </p:pic>
      <p:pic>
        <p:nvPicPr>
          <p:cNvPr id="34822" name="Picture 6" descr="IMG_20161116_1702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29327">
            <a:off x="5410200" y="152400"/>
            <a:ext cx="2744788" cy="4572000"/>
          </a:xfrm>
          <a:prstGeom prst="rect">
            <a:avLst/>
          </a:prstGeom>
          <a:noFill/>
        </p:spPr>
      </p:pic>
      <p:pic>
        <p:nvPicPr>
          <p:cNvPr id="34823" name="Picture 7" descr="IMG_20161116_17024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2971800"/>
            <a:ext cx="2743200" cy="3886200"/>
          </a:xfrm>
          <a:prstGeom prst="rect">
            <a:avLst/>
          </a:prstGeom>
          <a:noFill/>
        </p:spPr>
      </p:pic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609600" y="4419600"/>
            <a:ext cx="1600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000">
                <a:latin typeface="Times New Roman" pitchFamily="18" charset="0"/>
              </a:rPr>
              <a:t>Холл</a:t>
            </a:r>
          </a:p>
        </p:txBody>
      </p:sp>
      <p:pic>
        <p:nvPicPr>
          <p:cNvPr id="34825" name="Picture 9" descr="IMG_20161116_17013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56743">
            <a:off x="6705600" y="3657600"/>
            <a:ext cx="1828800" cy="304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5" descr="IMG_20161116_1703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4800"/>
            <a:ext cx="6629400" cy="3979863"/>
          </a:xfrm>
          <a:prstGeom prst="rect">
            <a:avLst/>
          </a:prstGeom>
          <a:noFill/>
        </p:spPr>
      </p:pic>
      <p:pic>
        <p:nvPicPr>
          <p:cNvPr id="35844" name="Picture 4" descr="IMG_20161116_1704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0"/>
            <a:ext cx="4114800" cy="6858000"/>
          </a:xfrm>
          <a:prstGeom prst="rect">
            <a:avLst/>
          </a:prstGeom>
          <a:noFill/>
        </p:spPr>
      </p:pic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1219200" y="4724400"/>
            <a:ext cx="2590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>
                <a:latin typeface="Times New Roman" pitchFamily="18" charset="0"/>
              </a:rPr>
              <a:t>Ресторан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9" name="Picture 5" descr="IMG_20161116_1702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2667000" y="5791200"/>
            <a:ext cx="4419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>
                <a:latin typeface="Times New Roman" pitchFamily="18" charset="0"/>
              </a:rPr>
              <a:t>Конференц-зал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6" name="Picture 8" descr="IMG_20161116_1716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9450" y="0"/>
            <a:ext cx="3384550" cy="5638800"/>
          </a:xfrm>
          <a:prstGeom prst="rect">
            <a:avLst/>
          </a:prstGeom>
          <a:noFill/>
        </p:spPr>
      </p:pic>
      <p:pic>
        <p:nvPicPr>
          <p:cNvPr id="37892" name="Picture 4" descr="84275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572000" cy="4572000"/>
          </a:xfrm>
          <a:prstGeom prst="rect">
            <a:avLst/>
          </a:prstGeom>
          <a:noFill/>
        </p:spPr>
      </p:pic>
      <p:pic>
        <p:nvPicPr>
          <p:cNvPr id="37894" name="Picture 6" descr="IMG_20161116_1716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1752600"/>
            <a:ext cx="3429000" cy="5105400"/>
          </a:xfrm>
          <a:prstGeom prst="rect">
            <a:avLst/>
          </a:prstGeom>
          <a:noFill/>
        </p:spPr>
      </p:pic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0" y="5181600"/>
            <a:ext cx="3124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DBL </a:t>
            </a:r>
            <a:r>
              <a:rPr lang="ru-RU" sz="4000">
                <a:latin typeface="Times New Roman" pitchFamily="18" charset="0"/>
              </a:rPr>
              <a:t>номер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7" name="Picture 5" descr="IMG_20161116_1709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113213" cy="6858000"/>
          </a:xfrm>
          <a:prstGeom prst="rect">
            <a:avLst/>
          </a:prstGeom>
          <a:noFill/>
        </p:spPr>
      </p:pic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4876800" y="5410200"/>
            <a:ext cx="3581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>
                <a:latin typeface="Times New Roman" pitchFamily="18" charset="0"/>
              </a:rPr>
              <a:t>Номер </a:t>
            </a:r>
            <a:r>
              <a:rPr lang="en-US" sz="4000">
                <a:latin typeface="Times New Roman" pitchFamily="18" charset="0"/>
              </a:rPr>
              <a:t>Standart</a:t>
            </a:r>
            <a:endParaRPr lang="ru-RU" sz="4000">
              <a:latin typeface="Times New Roman" pitchFamily="18" charset="0"/>
            </a:endParaRPr>
          </a:p>
        </p:txBody>
      </p:sp>
      <p:pic>
        <p:nvPicPr>
          <p:cNvPr id="38921" name="Picture 9" descr="842754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0"/>
            <a:ext cx="5029200" cy="502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IMG_20161116_171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399883">
            <a:off x="325438" y="288925"/>
            <a:ext cx="2789237" cy="4648200"/>
          </a:xfrm>
          <a:prstGeom prst="rect">
            <a:avLst/>
          </a:prstGeom>
          <a:noFill/>
        </p:spPr>
      </p:pic>
      <p:pic>
        <p:nvPicPr>
          <p:cNvPr id="39941" name="Picture 5" descr="IMG_20161116_1710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7006">
            <a:off x="6246813" y="215900"/>
            <a:ext cx="2468562" cy="4114800"/>
          </a:xfrm>
          <a:prstGeom prst="rect">
            <a:avLst/>
          </a:prstGeom>
          <a:noFill/>
        </p:spPr>
      </p:pic>
      <p:pic>
        <p:nvPicPr>
          <p:cNvPr id="39943" name="Picture 7" descr="510907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152400"/>
            <a:ext cx="2655888" cy="4724400"/>
          </a:xfrm>
          <a:prstGeom prst="rect">
            <a:avLst/>
          </a:prstGeom>
          <a:noFill/>
        </p:spPr>
      </p:pic>
      <p:pic>
        <p:nvPicPr>
          <p:cNvPr id="39944" name="Picture 8" descr="IMG_20161116_1710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88511">
            <a:off x="5341938" y="3729038"/>
            <a:ext cx="1784350" cy="2971800"/>
          </a:xfrm>
          <a:prstGeom prst="rect">
            <a:avLst/>
          </a:prstGeom>
          <a:noFill/>
        </p:spPr>
      </p:pic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914400" y="5486400"/>
            <a:ext cx="4114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000">
                <a:latin typeface="Times New Roman" pitchFamily="18" charset="0"/>
              </a:rPr>
              <a:t>Туалет и ванная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IMG_20161116_1659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3219450" cy="4986338"/>
          </a:xfrm>
          <a:prstGeom prst="rect">
            <a:avLst/>
          </a:prstGeom>
          <a:noFill/>
        </p:spPr>
      </p:pic>
      <p:pic>
        <p:nvPicPr>
          <p:cNvPr id="40965" name="Picture 5" descr="IMG_20161116_1701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304800"/>
            <a:ext cx="3382963" cy="5638800"/>
          </a:xfrm>
          <a:prstGeom prst="rect">
            <a:avLst/>
          </a:prstGeom>
          <a:noFill/>
        </p:spPr>
      </p:pic>
      <p:pic>
        <p:nvPicPr>
          <p:cNvPr id="40966" name="Picture 6" descr="IMG_20161116_17062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8238" y="685800"/>
            <a:ext cx="2925762" cy="4876800"/>
          </a:xfrm>
          <a:prstGeom prst="rect">
            <a:avLst/>
          </a:prstGeom>
          <a:noFill/>
        </p:spPr>
      </p:pic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0" y="5943600"/>
            <a:ext cx="7696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>
                <a:latin typeface="Times New Roman" pitchFamily="18" charset="0"/>
              </a:rPr>
              <a:t>Информационный уголок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Users\Кристина\Desktop\отчет\картинки\add-to-web-blog-forum-download-1-4-mb-add-to-favorites-GgYPMj-clipa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435483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780928"/>
            <a:ext cx="7772400" cy="1470025"/>
          </a:xfrm>
        </p:spPr>
        <p:txBody>
          <a:bodyPr/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Ресторанный сервис 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3929066"/>
            <a:ext cx="6400800" cy="1752600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915816" y="5301208"/>
            <a:ext cx="3185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Cambria Math" pitchFamily="18" charset="0"/>
                <a:ea typeface="Cambria Math" pitchFamily="18" charset="0"/>
              </a:rPr>
              <a:t>Докладчик – Папанина А. </a:t>
            </a:r>
            <a:endParaRPr lang="uk-UA" sz="2000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87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01335805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ollarphotoclub_6523283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215467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373216"/>
            <a:ext cx="5148064" cy="92867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Типичные продукты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857232"/>
          </a:xfrm>
        </p:spPr>
        <p:txBody>
          <a:bodyPr/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Рим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4" name="Содержимое 3" descr="0402-02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908720"/>
            <a:ext cx="4410489" cy="2592288"/>
          </a:xfrm>
        </p:spPr>
      </p:pic>
      <p:pic>
        <p:nvPicPr>
          <p:cNvPr id="5" name="Рисунок 4" descr="gigo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908720"/>
            <a:ext cx="4056911" cy="2592288"/>
          </a:xfrm>
          <a:prstGeom prst="rect">
            <a:avLst/>
          </a:prstGeom>
        </p:spPr>
      </p:pic>
      <p:pic>
        <p:nvPicPr>
          <p:cNvPr id="6" name="Рисунок 5" descr="rikott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3848" y="3645024"/>
            <a:ext cx="2714644" cy="26494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88224" y="3471391"/>
            <a:ext cx="2214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ambria Math" pitchFamily="18" charset="0"/>
                <a:ea typeface="Cambria Math" pitchFamily="18" charset="0"/>
              </a:rPr>
              <a:t>Баранина</a:t>
            </a:r>
            <a:endParaRPr lang="ru-RU" sz="2400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7584" y="3501008"/>
            <a:ext cx="2500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ambria Math" pitchFamily="18" charset="0"/>
                <a:ea typeface="Cambria Math" pitchFamily="18" charset="0"/>
              </a:rPr>
              <a:t>Горох</a:t>
            </a:r>
            <a:endParaRPr lang="ru-RU" sz="2400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23928" y="6165304"/>
            <a:ext cx="1857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latin typeface="Cambria Math" pitchFamily="18" charset="0"/>
                <a:ea typeface="Cambria Math" pitchFamily="18" charset="0"/>
              </a:rPr>
              <a:t>Рикотта</a:t>
            </a:r>
            <a:endParaRPr lang="ru-RU" sz="2400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0"/>
            <a:ext cx="5997352" cy="764704"/>
          </a:xfrm>
        </p:spPr>
        <p:txBody>
          <a:bodyPr/>
          <a:lstStyle/>
          <a:p>
            <a:r>
              <a:rPr lang="ru-RU" dirty="0" smtClean="0"/>
              <a:t>Тоскана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072166" y="4000504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флорентийский бифштекс</a:t>
            </a:r>
          </a:p>
        </p:txBody>
      </p:sp>
      <p:pic>
        <p:nvPicPr>
          <p:cNvPr id="6" name="Рисунок 5" descr="ab69fc8951f15c65a2233aa1aea70fe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980728"/>
            <a:ext cx="3929090" cy="24753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3608" y="548680"/>
            <a:ext cx="2500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latin typeface="Cambria Math" pitchFamily="18" charset="0"/>
                <a:ea typeface="Cambria Math" pitchFamily="18" charset="0"/>
              </a:rPr>
              <a:t>панцанелла</a:t>
            </a:r>
            <a:endParaRPr lang="ru-RU" sz="24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8" name="Рисунок 7" descr="качукко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4005064"/>
            <a:ext cx="3929127" cy="26194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3568" y="3573016"/>
            <a:ext cx="3000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latin typeface="Cambria Math" pitchFamily="18" charset="0"/>
                <a:ea typeface="Cambria Math" pitchFamily="18" charset="0"/>
              </a:rPr>
              <a:t>качукко</a:t>
            </a:r>
            <a:endParaRPr lang="ru-RU" sz="24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" name="Рисунок 9" descr="21300_origin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908720"/>
            <a:ext cx="3784146" cy="5740690"/>
          </a:xfrm>
          <a:prstGeom prst="rect">
            <a:avLst/>
          </a:prstGeom>
        </p:spPr>
      </p:pic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4857752" y="1600200"/>
            <a:ext cx="3829048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444208" y="476672"/>
            <a:ext cx="1597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Cambria Math" pitchFamily="18" charset="0"/>
                <a:ea typeface="Cambria Math" pitchFamily="18" charset="0"/>
              </a:rPr>
              <a:t>кростини</a:t>
            </a:r>
            <a:endParaRPr lang="ru-RU" sz="2400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-214338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Венеция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4" name="Содержимое 3" descr="Polenta-202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27584" y="980728"/>
            <a:ext cx="3096344" cy="3096344"/>
          </a:xfrm>
        </p:spPr>
      </p:pic>
      <p:sp>
        <p:nvSpPr>
          <p:cNvPr id="5" name="TextBox 4"/>
          <p:cNvSpPr txBox="1"/>
          <p:nvPr/>
        </p:nvSpPr>
        <p:spPr>
          <a:xfrm>
            <a:off x="1403648" y="548680"/>
            <a:ext cx="2214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Cambria Math" pitchFamily="18" charset="0"/>
                <a:ea typeface="Cambria Math" pitchFamily="18" charset="0"/>
              </a:rPr>
              <a:t>полента</a:t>
            </a:r>
          </a:p>
        </p:txBody>
      </p:sp>
      <p:pic>
        <p:nvPicPr>
          <p:cNvPr id="6" name="Рисунок 5" descr="0456832dec7d2460f41c9c5615e3a19c-600x3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4500563"/>
            <a:ext cx="4286248" cy="23574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5852" y="4000504"/>
            <a:ext cx="207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ambria Math" pitchFamily="18" charset="0"/>
                <a:ea typeface="Cambria Math" pitchFamily="18" charset="0"/>
              </a:rPr>
              <a:t>ризотто</a:t>
            </a:r>
            <a:endParaRPr lang="ru-RU" sz="24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8" name="Рисунок 7" descr="risi-e-bisi-21842_l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628" y="1142984"/>
            <a:ext cx="3895725" cy="55530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86512" y="642918"/>
            <a:ext cx="1928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Cambria Math" pitchFamily="18" charset="0"/>
                <a:ea typeface="Cambria Math" pitchFamily="18" charset="0"/>
              </a:rPr>
              <a:t>risi</a:t>
            </a:r>
            <a:r>
              <a:rPr lang="ru-RU" dirty="0"/>
              <a:t> </a:t>
            </a:r>
            <a:r>
              <a:rPr lang="ru-RU" sz="2400" dirty="0" err="1">
                <a:latin typeface="Cambria Math" pitchFamily="18" charset="0"/>
                <a:ea typeface="Cambria Math" pitchFamily="18" charset="0"/>
              </a:rPr>
              <a:t>e</a:t>
            </a:r>
            <a:r>
              <a:rPr lang="ru-RU" dirty="0"/>
              <a:t> </a:t>
            </a:r>
            <a:r>
              <a:rPr lang="ru-RU" sz="2400" dirty="0" err="1">
                <a:latin typeface="Cambria Math" pitchFamily="18" charset="0"/>
                <a:ea typeface="Cambria Math" pitchFamily="18" charset="0"/>
              </a:rPr>
              <a:t>bisi</a:t>
            </a:r>
            <a:r>
              <a:rPr lang="ru-RU" sz="2400" dirty="0">
                <a:latin typeface="Cambria Math" pitchFamily="18" charset="0"/>
                <a:ea typeface="Cambria Math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-285776"/>
            <a:ext cx="6825952" cy="978472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Популярные блюда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7" name="Содержимое 6" descr="GNe43t9ANCk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95936" y="3284984"/>
            <a:ext cx="5004048" cy="3312369"/>
          </a:xfrm>
        </p:spPr>
      </p:pic>
      <p:pic>
        <p:nvPicPr>
          <p:cNvPr id="8" name="Рисунок 7" descr="qGy-HsChaw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3284984"/>
            <a:ext cx="3806683" cy="3312368"/>
          </a:xfrm>
          <a:prstGeom prst="rect">
            <a:avLst/>
          </a:prstGeom>
        </p:spPr>
      </p:pic>
      <p:pic>
        <p:nvPicPr>
          <p:cNvPr id="9" name="Рисунок 8" descr="ysXMd7OKzoQ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67744" y="539679"/>
            <a:ext cx="4716049" cy="2652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_01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15027"/>
            <a:ext cx="4786314" cy="68429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Рисунок 5" descr="vGPmFB-r64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000504"/>
            <a:ext cx="4841458" cy="2857496"/>
          </a:xfrm>
          <a:prstGeom prst="rect">
            <a:avLst/>
          </a:prstGeom>
        </p:spPr>
      </p:pic>
      <p:pic>
        <p:nvPicPr>
          <p:cNvPr id="7" name="Рисунок 6" descr="whAq0_n1Ma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4649391" cy="3929066"/>
          </a:xfrm>
          <a:prstGeom prst="rect">
            <a:avLst/>
          </a:prstGeom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Содержимое 3" descr="q2V6lZUDdKk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428605"/>
            <a:ext cx="3786182" cy="3144412"/>
          </a:xfrm>
        </p:spPr>
      </p:pic>
      <p:pic>
        <p:nvPicPr>
          <p:cNvPr id="5" name="Рисунок 4" descr="thumb_54274_product_normal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4114807"/>
            <a:ext cx="4118280" cy="27431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8144" y="3717032"/>
            <a:ext cx="1714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>
                <a:latin typeface="Cambria Math" pitchFamily="18" charset="0"/>
                <a:ea typeface="Cambria Math" pitchFamily="18" charset="0"/>
              </a:rPr>
              <a:t>панчетта</a:t>
            </a:r>
            <a:endParaRPr lang="ru-RU" sz="20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7" name="Рисунок 6" descr="Vegetable-Frittat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1960" y="404664"/>
            <a:ext cx="4747328" cy="31623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29322" y="0"/>
            <a:ext cx="2786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>
                <a:latin typeface="Cambria Math" pitchFamily="18" charset="0"/>
                <a:ea typeface="Cambria Math" pitchFamily="18" charset="0"/>
              </a:rPr>
              <a:t>фриттата</a:t>
            </a:r>
            <a:endParaRPr lang="ru-RU" sz="2000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1640" y="0"/>
            <a:ext cx="1193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ambria Math" pitchFamily="18" charset="0"/>
                <a:ea typeface="Cambria Math" pitchFamily="18" charset="0"/>
              </a:rPr>
              <a:t>лазанья</a:t>
            </a:r>
            <a:endParaRPr lang="ru-RU" sz="20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" name="Рисунок 9" descr="gnocchi-tarif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4149080"/>
            <a:ext cx="4229097" cy="27089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75656" y="3717032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>
                <a:latin typeface="Cambria Math" pitchFamily="18" charset="0"/>
                <a:ea typeface="Cambria Math" pitchFamily="18" charset="0"/>
              </a:rPr>
              <a:t>ньокки</a:t>
            </a:r>
            <a:endParaRPr lang="ru-RU" sz="2000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0"/>
            <a:ext cx="5320592" cy="648072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Cambria Math" pitchFamily="18" charset="0"/>
                <a:ea typeface="Cambria Math" pitchFamily="18" charset="0"/>
              </a:rPr>
              <a:t>З</a:t>
            </a:r>
            <a:r>
              <a:rPr lang="ru-RU" dirty="0" smtClean="0">
                <a:latin typeface="Cambria Math" pitchFamily="18" charset="0"/>
                <a:ea typeface="Cambria Math" pitchFamily="18" charset="0"/>
              </a:rPr>
              <a:t>акуски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4" name="Содержимое 3" descr="vina-toskani-3_0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980727"/>
            <a:ext cx="4104456" cy="2688299"/>
          </a:xfrm>
        </p:spPr>
      </p:pic>
      <p:sp>
        <p:nvSpPr>
          <p:cNvPr id="5" name="TextBox 4"/>
          <p:cNvSpPr txBox="1"/>
          <p:nvPr/>
        </p:nvSpPr>
        <p:spPr>
          <a:xfrm>
            <a:off x="1547664" y="548680"/>
            <a:ext cx="1263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latin typeface="Cambria Math" pitchFamily="18" charset="0"/>
                <a:ea typeface="Cambria Math" pitchFamily="18" charset="0"/>
              </a:rPr>
              <a:t>капрезе</a:t>
            </a:r>
            <a:endParaRPr lang="ru-RU" sz="20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6" name="Рисунок 5" descr="carpaccio_carpaccio_caf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4077071"/>
            <a:ext cx="4104456" cy="25922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75656" y="3717032"/>
            <a:ext cx="1339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>
                <a:latin typeface="Cambria Math" pitchFamily="18" charset="0"/>
                <a:ea typeface="Cambria Math" pitchFamily="18" charset="0"/>
              </a:rPr>
              <a:t>карпаччо</a:t>
            </a:r>
            <a:endParaRPr lang="ru-RU" sz="20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8" name="Рисунок 7" descr="origin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4088206"/>
            <a:ext cx="4073676" cy="25811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60232" y="3717032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>
                <a:latin typeface="Cambria Math" pitchFamily="18" charset="0"/>
                <a:ea typeface="Cambria Math" pitchFamily="18" charset="0"/>
              </a:rPr>
              <a:t>песто</a:t>
            </a:r>
            <a:endParaRPr lang="ru-RU" sz="20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" name="Рисунок 9" descr="Different.Wallpapers.Mix.48-46___Different_Wallpapers_Mix_48_7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60032" y="980727"/>
            <a:ext cx="4032448" cy="26846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16216" y="620688"/>
            <a:ext cx="2214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>
                <a:latin typeface="Cambria Math" pitchFamily="18" charset="0"/>
                <a:ea typeface="Cambria Math" pitchFamily="18" charset="0"/>
              </a:rPr>
              <a:t>гриссини</a:t>
            </a:r>
            <a:endParaRPr lang="ru-RU" sz="2000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0"/>
            <a:ext cx="7470002" cy="836712"/>
          </a:xfrm>
        </p:spPr>
        <p:txBody>
          <a:bodyPr/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Десерты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6" name="Рисунок 5" descr="jhVme1YQd1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00" y="3789040"/>
            <a:ext cx="4913849" cy="2736304"/>
          </a:xfrm>
          <a:prstGeom prst="rect">
            <a:avLst/>
          </a:prstGeom>
        </p:spPr>
      </p:pic>
      <p:pic>
        <p:nvPicPr>
          <p:cNvPr id="7" name="Рисунок 6" descr="oVPaFOmIaZ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908720"/>
            <a:ext cx="3888432" cy="5483201"/>
          </a:xfrm>
          <a:prstGeom prst="rect">
            <a:avLst/>
          </a:prstGeom>
        </p:spPr>
      </p:pic>
      <p:pic>
        <p:nvPicPr>
          <p:cNvPr id="8" name="Рисунок 7" descr="V_6tYYJr-R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836712"/>
            <a:ext cx="4680520" cy="2796375"/>
          </a:xfrm>
          <a:prstGeom prst="rect">
            <a:avLst/>
          </a:prstGeom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3456384" cy="764704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Напитки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4" name="Содержимое 3" descr="HgTXDp2r1Z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4102" y="1018159"/>
            <a:ext cx="4313882" cy="2626865"/>
          </a:xfrm>
        </p:spPr>
      </p:pic>
      <p:pic>
        <p:nvPicPr>
          <p:cNvPr id="5" name="Рисунок 4" descr="pic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680888"/>
            <a:ext cx="8321008" cy="3177112"/>
          </a:xfrm>
          <a:prstGeom prst="rect">
            <a:avLst/>
          </a:prstGeom>
        </p:spPr>
      </p:pic>
      <p:pic>
        <p:nvPicPr>
          <p:cNvPr id="6" name="Рисунок 5" descr="0_86639_7813336_X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1999" y="332656"/>
            <a:ext cx="4416491" cy="331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1088</TotalTime>
  <Words>647</Words>
  <Application>Microsoft Office PowerPoint</Application>
  <PresentationFormat>Экран (4:3)</PresentationFormat>
  <Paragraphs>221</Paragraphs>
  <Slides>174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174</vt:i4>
      </vt:variant>
    </vt:vector>
  </HeadingPairs>
  <TitlesOfParts>
    <vt:vector size="175" baseType="lpstr">
      <vt:lpstr>Тема Office</vt:lpstr>
      <vt:lpstr>Отчет о кратковременной стажировке студентов исторического факультета в Италии </vt:lpstr>
      <vt:lpstr>Слайд 2</vt:lpstr>
      <vt:lpstr>Италия как культурно-исторический центр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Общая характеристика маршрута </vt:lpstr>
      <vt:lpstr>1 день. Сан-Марино</vt:lpstr>
      <vt:lpstr>1 день. Морское побережье Римини</vt:lpstr>
      <vt:lpstr>2 день. Венеция</vt:lpstr>
      <vt:lpstr>2 и 3 день. Монтекатини</vt:lpstr>
      <vt:lpstr>3 день. Флоренция</vt:lpstr>
      <vt:lpstr>3 день. Пиза</vt:lpstr>
      <vt:lpstr>4 день. Галерея Питти</vt:lpstr>
      <vt:lpstr>4 день. Сиена</vt:lpstr>
      <vt:lpstr>5 день. Рим</vt:lpstr>
      <vt:lpstr>6 день. Рим</vt:lpstr>
      <vt:lpstr>6 день. Неаполь и Помпеи</vt:lpstr>
      <vt:lpstr>7 день. Ватикан</vt:lpstr>
      <vt:lpstr>Слайд 30</vt:lpstr>
      <vt:lpstr>Государство  Сан-Марино</vt:lpstr>
      <vt:lpstr>Слайд 32</vt:lpstr>
      <vt:lpstr>Слайд 33</vt:lpstr>
      <vt:lpstr>Слайд 34</vt:lpstr>
      <vt:lpstr>Ватикан</vt:lpstr>
      <vt:lpstr>Слайд 36</vt:lpstr>
      <vt:lpstr>Слайд 37</vt:lpstr>
      <vt:lpstr>Слайд 38</vt:lpstr>
      <vt:lpstr>Слайд 39</vt:lpstr>
      <vt:lpstr>Римини</vt:lpstr>
      <vt:lpstr>Триумфальная арка Августа </vt:lpstr>
      <vt:lpstr>Древнеримский мост Тиберия</vt:lpstr>
      <vt:lpstr>Венеция </vt:lpstr>
      <vt:lpstr>Гранд-канал </vt:lpstr>
      <vt:lpstr>Слайд 45</vt:lpstr>
      <vt:lpstr>Дворец Дожей </vt:lpstr>
      <vt:lpstr>Площадь Сан-Марко</vt:lpstr>
      <vt:lpstr>Флоренция </vt:lpstr>
      <vt:lpstr>Собор Санта-Мария-дель-Фьоре </vt:lpstr>
      <vt:lpstr>Галерея Уффици</vt:lpstr>
      <vt:lpstr>Слайд 51</vt:lpstr>
      <vt:lpstr>Пиза </vt:lpstr>
      <vt:lpstr>Пизанская башня </vt:lpstr>
      <vt:lpstr>Рим</vt:lpstr>
      <vt:lpstr>Пантеон</vt:lpstr>
      <vt:lpstr>Колизей </vt:lpstr>
      <vt:lpstr>Слайд 57</vt:lpstr>
      <vt:lpstr>Капитолийский холм</vt:lpstr>
      <vt:lpstr>Фонтан Треви</vt:lpstr>
      <vt:lpstr>Гостиничный сервис Италии</vt:lpstr>
      <vt:lpstr>Римини Hotel John *** </vt:lpstr>
      <vt:lpstr>Слайд 62</vt:lpstr>
      <vt:lpstr>Слайд 63</vt:lpstr>
      <vt:lpstr>Слайд 64</vt:lpstr>
      <vt:lpstr>Слайд 65</vt:lpstr>
      <vt:lpstr>Монтекатини-Терме Terme Pellegrini **** 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Рим Park Hotel Dei Massimi **** </vt:lpstr>
      <vt:lpstr>Слайд 76</vt:lpstr>
      <vt:lpstr>Слайд 77</vt:lpstr>
      <vt:lpstr>Слайд 78</vt:lpstr>
      <vt:lpstr>Слайд 79</vt:lpstr>
      <vt:lpstr>Рим Hotel Regio ***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Ресторанный сервис </vt:lpstr>
      <vt:lpstr>Типичные продукты</vt:lpstr>
      <vt:lpstr>Рим</vt:lpstr>
      <vt:lpstr>Тоскана</vt:lpstr>
      <vt:lpstr>Венеция</vt:lpstr>
      <vt:lpstr>Популярные блюда</vt:lpstr>
      <vt:lpstr> </vt:lpstr>
      <vt:lpstr> </vt:lpstr>
      <vt:lpstr>Закуски</vt:lpstr>
      <vt:lpstr>Десерты</vt:lpstr>
      <vt:lpstr>Напитки</vt:lpstr>
      <vt:lpstr>Питание в отелях</vt:lpstr>
      <vt:lpstr> </vt:lpstr>
      <vt:lpstr>Ресторан</vt:lpstr>
      <vt:lpstr>Траттория</vt:lpstr>
      <vt:lpstr>Остерия</vt:lpstr>
      <vt:lpstr>Тавола Кальда  (горячий стул)</vt:lpstr>
      <vt:lpstr>Ростиссерия</vt:lpstr>
      <vt:lpstr>Pizza al taglio </vt:lpstr>
      <vt:lpstr>Пиццерия</vt:lpstr>
      <vt:lpstr>Уличная еда</vt:lpstr>
      <vt:lpstr> </vt:lpstr>
      <vt:lpstr>Особенности экскурсионного сервиса в Италии </vt:lpstr>
      <vt:lpstr>Гиды и сопровождающие</vt:lpstr>
      <vt:lpstr>Требования для участия в конкурсе:</vt:lpstr>
      <vt:lpstr>Экзамен для туристического гида :</vt:lpstr>
      <vt:lpstr>Экзамен для сопровождающего туристов:</vt:lpstr>
      <vt:lpstr>Дополнительные экскурсии</vt:lpstr>
      <vt:lpstr>Время на осмотр городов</vt:lpstr>
      <vt:lpstr>Наушники</vt:lpstr>
      <vt:lpstr>Слайд 119</vt:lpstr>
      <vt:lpstr>Галерея Уффици (Флоренция)</vt:lpstr>
      <vt:lpstr>Слайд 121</vt:lpstr>
      <vt:lpstr>Слайд 122</vt:lpstr>
      <vt:lpstr>Слайд 123</vt:lpstr>
      <vt:lpstr>Палаццо- Питти (Флоренция)</vt:lpstr>
      <vt:lpstr>Слайд 125</vt:lpstr>
      <vt:lpstr>Слайд 126</vt:lpstr>
      <vt:lpstr>Слайд 127</vt:lpstr>
      <vt:lpstr>Дворец дожей (Венеция)</vt:lpstr>
      <vt:lpstr>Слайд 129</vt:lpstr>
      <vt:lpstr>Слайд 130</vt:lpstr>
      <vt:lpstr>Капитолийские музеи (Рим)</vt:lpstr>
      <vt:lpstr>Палаццо Нуово</vt:lpstr>
      <vt:lpstr>Палаццо-деи-Консерватори</vt:lpstr>
      <vt:lpstr>Капитолийская площадь</vt:lpstr>
      <vt:lpstr>Слайд 135</vt:lpstr>
      <vt:lpstr>Музейный комплекс Ватикана</vt:lpstr>
      <vt:lpstr>Слайд 137</vt:lpstr>
      <vt:lpstr>Пио-Клементино </vt:lpstr>
      <vt:lpstr>Галерея гобеленов</vt:lpstr>
      <vt:lpstr>Станцы Рафаэля</vt:lpstr>
      <vt:lpstr>Сикстинская капелла</vt:lpstr>
      <vt:lpstr>Слайд 142</vt:lpstr>
      <vt:lpstr>Слайд 143</vt:lpstr>
      <vt:lpstr>Сувенирный сервис Италии</vt:lpstr>
      <vt:lpstr>Сувениры Венеции</vt:lpstr>
      <vt:lpstr>Венецианское золото</vt:lpstr>
      <vt:lpstr>Венецианская лампа</vt:lpstr>
      <vt:lpstr>Настенные часы по мотивам творчества С. Дали</vt:lpstr>
      <vt:lpstr>Слайд 149</vt:lpstr>
      <vt:lpstr>Сувениры Флоренции</vt:lpstr>
      <vt:lpstr>Кофе и конфеты  «Пьяная вишня»</vt:lpstr>
      <vt:lpstr>Ликер Лимончелло и сухое красное вино Кьянти</vt:lpstr>
      <vt:lpstr>Сувениры Рима</vt:lpstr>
      <vt:lpstr>Игрушки и декоративные изделия из натурального дерева</vt:lpstr>
      <vt:lpstr>Керамическая посуда ручной работы</vt:lpstr>
      <vt:lpstr>Сувениры Ватикана</vt:lpstr>
      <vt:lpstr>Ватиканские почтовые марки </vt:lpstr>
      <vt:lpstr>Магниты, календари, копии скульптур</vt:lpstr>
      <vt:lpstr>Транспортный сервис в Италии</vt:lpstr>
      <vt:lpstr>Городской автобус</vt:lpstr>
      <vt:lpstr>Автобус для инвалидов</vt:lpstr>
      <vt:lpstr>Такси</vt:lpstr>
      <vt:lpstr>Метро в Риме</vt:lpstr>
      <vt:lpstr>Авиационный транспорт</vt:lpstr>
      <vt:lpstr>Железнодорожный транспорт</vt:lpstr>
      <vt:lpstr>Водный транспорт</vt:lpstr>
      <vt:lpstr>Информационный сервис</vt:lpstr>
      <vt:lpstr>Туристско-информационные центры</vt:lpstr>
      <vt:lpstr>Туристско-информационные центры</vt:lpstr>
      <vt:lpstr>Информационные материалы для туристов</vt:lpstr>
      <vt:lpstr>Продажа продуктов туристического характера</vt:lpstr>
      <vt:lpstr>Информационные материалы на русском и других языках</vt:lpstr>
      <vt:lpstr>Информация для туристов в городе</vt:lpstr>
      <vt:lpstr>Информация о туристических объектах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кратковременной стажировке студентов исторического факультета в Италии </dc:title>
  <dc:creator>Котар Кристина</dc:creator>
  <cp:lastModifiedBy>Исторический факультет</cp:lastModifiedBy>
  <cp:revision>7</cp:revision>
  <dcterms:created xsi:type="dcterms:W3CDTF">2016-11-29T20:27:51Z</dcterms:created>
  <dcterms:modified xsi:type="dcterms:W3CDTF">2016-12-06T10:46:08Z</dcterms:modified>
</cp:coreProperties>
</file>